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ppt/notesSlides/notesSlide6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64"/>
  </p:notesMasterIdLst>
  <p:sldIdLst>
    <p:sldId id="256" r:id="rId2"/>
    <p:sldId id="279" r:id="rId3"/>
    <p:sldId id="270" r:id="rId4"/>
    <p:sldId id="280" r:id="rId5"/>
    <p:sldId id="281" r:id="rId6"/>
    <p:sldId id="282" r:id="rId7"/>
    <p:sldId id="283" r:id="rId8"/>
    <p:sldId id="284" r:id="rId9"/>
    <p:sldId id="335" r:id="rId10"/>
    <p:sldId id="338" r:id="rId11"/>
    <p:sldId id="337" r:id="rId12"/>
    <p:sldId id="285" r:id="rId13"/>
    <p:sldId id="28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 id="339" r:id="rId34"/>
    <p:sldId id="306" r:id="rId35"/>
    <p:sldId id="307" r:id="rId36"/>
    <p:sldId id="308" r:id="rId37"/>
    <p:sldId id="309" r:id="rId38"/>
    <p:sldId id="310" r:id="rId39"/>
    <p:sldId id="311" r:id="rId40"/>
    <p:sldId id="312" r:id="rId41"/>
    <p:sldId id="313" r:id="rId42"/>
    <p:sldId id="314" r:id="rId43"/>
    <p:sldId id="315" r:id="rId44"/>
    <p:sldId id="316" r:id="rId45"/>
    <p:sldId id="317" r:id="rId46"/>
    <p:sldId id="318" r:id="rId47"/>
    <p:sldId id="319" r:id="rId48"/>
    <p:sldId id="320" r:id="rId49"/>
    <p:sldId id="321" r:id="rId50"/>
    <p:sldId id="322" r:id="rId51"/>
    <p:sldId id="323" r:id="rId52"/>
    <p:sldId id="324" r:id="rId53"/>
    <p:sldId id="325" r:id="rId54"/>
    <p:sldId id="326" r:id="rId55"/>
    <p:sldId id="327" r:id="rId56"/>
    <p:sldId id="328" r:id="rId57"/>
    <p:sldId id="329" r:id="rId58"/>
    <p:sldId id="330" r:id="rId59"/>
    <p:sldId id="331" r:id="rId60"/>
    <p:sldId id="332" r:id="rId61"/>
    <p:sldId id="333" r:id="rId62"/>
    <p:sldId id="334" r:id="rId6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6949" autoAdjust="0"/>
  </p:normalViewPr>
  <p:slideViewPr>
    <p:cSldViewPr>
      <p:cViewPr varScale="1">
        <p:scale>
          <a:sx n="64" d="100"/>
          <a:sy n="64" d="100"/>
        </p:scale>
        <p:origin x="-69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8748"/>
    </p:cViewPr>
  </p:sorterViewPr>
  <p:notesViewPr>
    <p:cSldViewPr>
      <p:cViewPr>
        <p:scale>
          <a:sx n="75" d="100"/>
          <a:sy n="75" d="100"/>
        </p:scale>
        <p:origin x="-1404" y="35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6CA83DA-7D95-4B76-AD75-53EA961EBCC9}" type="datetimeFigureOut">
              <a:rPr lang="en-US"/>
              <a:pPr>
                <a:defRPr/>
              </a:pPr>
              <a:t>6/15/2011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BB87CE3-BC59-429A-8CA2-4C7D6CF67955}"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 is a train-the-trainer program developed by Randy Dougherty, one of the co-conveners of WG 21, which was reviewed and includes input by other members of WG21.  This presentation addresses the changes related to the audit process.  Another presentation addresses the changes related to competence.  This presentation does not address all of requirements in ISO/IEC 17021; just the changes. What is shown in yellow is existing wording from ISO/IEC 17021:2006, with what is shown in white as new wording.</a:t>
            </a:r>
          </a:p>
          <a:p>
            <a:pPr eaLnBrk="1" hangingPunct="1">
              <a:spcBef>
                <a:spcPct val="0"/>
              </a:spcBef>
            </a:pPr>
            <a:endParaRPr lang="en-US" dirty="0" smtClean="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445B0C-0A94-48BA-8310-16EAAB02265A}" type="slidenum">
              <a:rPr lang="en-US"/>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E75D89-6AB7-4F77-8FD7-8EBD334B60E4}" type="slidenum">
              <a:rPr lang="en-US"/>
              <a:pPr fontAlgn="base">
                <a:spcBef>
                  <a:spcPct val="0"/>
                </a:spcBef>
                <a:spcAft>
                  <a:spcPct val="0"/>
                </a:spcAft>
                <a:defRPr/>
              </a:pPr>
              <a:t>10</a:t>
            </a:fld>
            <a:endParaRPr lang="en-US"/>
          </a:p>
        </p:txBody>
      </p:sp>
      <p:sp>
        <p:nvSpPr>
          <p:cNvPr id="337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These are informative annexes, which means they are not requirements.  Annex E is a useful flowchart describing a third party audit and certification process.  The second annex , Annex F, was developed as a useful place to dump “additional items for consideration” after WG 21 kept receiving comments on each draft to expand the list of items to be considered for the audit </a:t>
            </a:r>
            <a:r>
              <a:rPr lang="en-US" i="1" dirty="0" err="1" smtClean="0"/>
              <a:t>programme</a:t>
            </a:r>
            <a:r>
              <a:rPr lang="en-US" i="1" dirty="0" smtClean="0"/>
              <a:t>, audit scope or audit plan.  So the standard will include the items that must be included, and this annex will include other items that may also be considered.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21F71A-60F9-4B3D-959F-35EE6D3F17D7}" type="slidenum">
              <a:rPr lang="en-US"/>
              <a:pPr fontAlgn="base">
                <a:spcBef>
                  <a:spcPct val="0"/>
                </a:spcBef>
                <a:spcAft>
                  <a:spcPct val="0"/>
                </a:spcAft>
                <a:defRPr/>
              </a:pPr>
              <a:t>11</a:t>
            </a:fld>
            <a:endParaRPr lang="en-US"/>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third sub-clause is not new wording.</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1C99C0-7AF8-4C38-98A4-8809DCDCD0E6}" type="slidenum">
              <a:rPr lang="en-US"/>
              <a:pPr fontAlgn="base">
                <a:spcBef>
                  <a:spcPct val="0"/>
                </a:spcBef>
                <a:spcAft>
                  <a:spcPct val="0"/>
                </a:spcAft>
                <a:defRPr/>
              </a:pPr>
              <a:t>12</a:t>
            </a:fld>
            <a:endParaRPr lang="en-US"/>
          </a:p>
        </p:txBody>
      </p:sp>
      <p:sp>
        <p:nvSpPr>
          <p:cNvPr id="378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78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With the deletion of the reference to ISO 19011, it was necessary to expand the single clause for the audit plan to seven sub-clauses to spell out the specific requirements.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5197D7-C2FB-4324-BE7F-7F8CA5CF4D22}" type="slidenum">
              <a:rPr lang="en-US"/>
              <a:pPr fontAlgn="base">
                <a:spcBef>
                  <a:spcPct val="0"/>
                </a:spcBef>
                <a:spcAft>
                  <a:spcPct val="0"/>
                </a:spcAft>
                <a:defRPr/>
              </a:pPr>
              <a:t>13</a:t>
            </a:fld>
            <a:endParaRPr lang="en-US"/>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audit objectives are to specified by the CB, but the scope and criteria are to  be specified after discussion with the client.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32DA14-356E-48A1-8714-A3BB74D08C8E}" type="slidenum">
              <a:rPr lang="en-US"/>
              <a:pPr fontAlgn="base">
                <a:spcBef>
                  <a:spcPct val="0"/>
                </a:spcBef>
                <a:spcAft>
                  <a:spcPct val="0"/>
                </a:spcAft>
                <a:defRPr/>
              </a:pPr>
              <a:t>14</a:t>
            </a:fld>
            <a:endParaRPr lang="en-US"/>
          </a:p>
        </p:txBody>
      </p:sp>
      <p:sp>
        <p:nvSpPr>
          <p:cNvPr id="419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Note that the audit objectives SHALL include a-d.  Each of the objectives is important for the value of certification.  Think about it.  </a:t>
            </a:r>
          </a:p>
          <a:p>
            <a:pPr eaLnBrk="1" hangingPunct="1">
              <a:spcBef>
                <a:spcPct val="0"/>
              </a:spcBef>
            </a:pPr>
            <a:r>
              <a:rPr lang="en-US" i="1" dirty="0" smtClean="0"/>
              <a:t>Auditors will be expected to identify and  understand the client, processes etc in order to effectively audit the system to ensure it meets/delivers against customer and contractual requirements as well as regulatory and statutory requirements.</a:t>
            </a:r>
          </a:p>
          <a:p>
            <a:pPr eaLnBrk="1" hangingPunct="1">
              <a:spcBef>
                <a:spcPct val="0"/>
              </a:spcBef>
            </a:pPr>
            <a:r>
              <a:rPr lang="en-GB" i="1" dirty="0" smtClean="0"/>
              <a:t>The processes should be the client’s specific processes for managing their business and delivering the expected outcomes of the management system standard and not limited to a listing of the  management  systems standard clauses as “processes”  </a:t>
            </a:r>
            <a:r>
              <a:rPr lang="en-GB" i="1" dirty="0" err="1" smtClean="0"/>
              <a:t>e,g</a:t>
            </a:r>
            <a:r>
              <a:rPr lang="en-GB" i="1" dirty="0" smtClean="0"/>
              <a:t>  QMS- product realisation process,  which would normally contain a number of key interrelated processes unique to the clients business operation.</a:t>
            </a:r>
          </a:p>
          <a:p>
            <a:pPr eaLnBrk="1" hangingPunct="1">
              <a:spcBef>
                <a:spcPct val="0"/>
              </a:spcBef>
            </a:pPr>
            <a:r>
              <a:rPr lang="en-GB" i="1" dirty="0" smtClean="0"/>
              <a:t> see 9.2.2.4  audit criteria --- “defined processes developed by the client”</a:t>
            </a:r>
            <a:endParaRPr lang="en-US" i="1" dirty="0" smtClean="0"/>
          </a:p>
          <a:p>
            <a:pPr eaLnBrk="1" hangingPunct="1">
              <a:spcBef>
                <a:spcPct val="0"/>
              </a:spcBef>
            </a:pPr>
            <a:r>
              <a:rPr lang="en-US" i="1" dirty="0" smtClean="0"/>
              <a:t>It is also expected in 9.1.10 that information about fulfillment of the audit objectives be included in the audit report. It is more than just compliance, but also effectiveness.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E7952D-8BF5-4E87-9D28-0F143B953097}" type="slidenum">
              <a:rPr lang="en-US"/>
              <a:pPr fontAlgn="base">
                <a:spcBef>
                  <a:spcPct val="0"/>
                </a:spcBef>
                <a:spcAft>
                  <a:spcPct val="0"/>
                </a:spcAft>
                <a:defRPr/>
              </a:pPr>
              <a:t>15</a:t>
            </a:fld>
            <a:endParaRPr lang="en-US"/>
          </a:p>
        </p:txBody>
      </p:sp>
      <p:sp>
        <p:nvSpPr>
          <p:cNvPr id="440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40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It is important for the scope to be specified.  The scope is different for an initial audit, a surveillance audit, and a re-certification audit;  or  for any special audits or and follow-up audits needed to verify any correction or corrective action.  Note that it is also expected in 9.1.10 that reasonably detailed  information about the scope of the audit be included in the audit report.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F4E1430-4CE9-40B4-8573-1594434EA5A2}" type="slidenum">
              <a:rPr lang="en-US"/>
              <a:pPr fontAlgn="base">
                <a:spcBef>
                  <a:spcPct val="0"/>
                </a:spcBef>
                <a:spcAft>
                  <a:spcPct val="0"/>
                </a:spcAft>
                <a:defRPr/>
              </a:pPr>
              <a:t>16</a:t>
            </a:fld>
            <a:endParaRPr lang="en-US"/>
          </a:p>
        </p:txBody>
      </p:sp>
      <p:sp>
        <p:nvSpPr>
          <p:cNvPr id="460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audit criteria is the basis for determining conformance or nonconformance, and does not include the standard only.</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40FCD0-642F-472A-9384-417892E1FD36}" type="slidenum">
              <a:rPr lang="en-US"/>
              <a:pPr fontAlgn="base">
                <a:spcBef>
                  <a:spcPct val="0"/>
                </a:spcBef>
                <a:spcAft>
                  <a:spcPct val="0"/>
                </a:spcAft>
                <a:defRPr/>
              </a:pPr>
              <a:t>17</a:t>
            </a:fld>
            <a:endParaRPr lang="en-US"/>
          </a:p>
        </p:txBody>
      </p:sp>
      <p:sp>
        <p:nvSpPr>
          <p:cNvPr id="481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standard is now specific about what has to be included in the audit planning documents.</a:t>
            </a:r>
            <a:r>
              <a:rPr lang="en-US" smtClean="0"/>
              <a:t> </a:t>
            </a:r>
            <a:r>
              <a:rPr lang="en-US" i="1" smtClean="0"/>
              <a:t>Auditors may require further training in  the process approach to auditing (even after all this time), but better audit plans should help.</a:t>
            </a:r>
          </a:p>
          <a:p>
            <a:pPr eaLnBrk="1" hangingPunct="1">
              <a:spcBef>
                <a:spcPct val="0"/>
              </a:spcBef>
            </a:pPr>
            <a:endParaRPr lang="en-GB" i="1" smtClean="0"/>
          </a:p>
          <a:p>
            <a:pPr eaLnBrk="1" hangingPunct="1">
              <a:spcBef>
                <a:spcPct val="0"/>
              </a:spcBef>
            </a:pPr>
            <a:r>
              <a:rPr lang="en-GB" i="1" smtClean="0">
                <a:solidFill>
                  <a:srgbClr val="FF0000"/>
                </a:solidFill>
              </a:rPr>
              <a:t>The functions/ processes should be the client’s specific processes for managing their business and delivering the expected outcomes of the management system standard and not limited to a listing of the  management  systems standard clauses as “processes”  e,g  QMS- product realisation process,  is not acceptable as this will normally contain a number of key interrelated processes unique to the clients business operation.</a:t>
            </a:r>
          </a:p>
          <a:p>
            <a:pPr eaLnBrk="1" hangingPunct="1">
              <a:spcBef>
                <a:spcPct val="0"/>
              </a:spcBef>
            </a:pPr>
            <a:r>
              <a:rPr lang="en-GB" i="1" smtClean="0">
                <a:solidFill>
                  <a:srgbClr val="FF0000"/>
                </a:solidFill>
              </a:rPr>
              <a:t> see  also 9.2.2.4  audit criteria --- “defined processes </a:t>
            </a:r>
            <a:r>
              <a:rPr lang="en-GB" i="1" u="sng" smtClean="0">
                <a:solidFill>
                  <a:srgbClr val="FF0000"/>
                </a:solidFill>
              </a:rPr>
              <a:t>developed</a:t>
            </a:r>
            <a:r>
              <a:rPr lang="en-GB" i="1" smtClean="0">
                <a:solidFill>
                  <a:srgbClr val="FF0000"/>
                </a:solidFill>
              </a:rPr>
              <a:t> by the client”.</a:t>
            </a:r>
            <a:endParaRPr lang="en-US" i="1"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95B6B2-BB71-44C3-BCC6-9D5E12E2C6A0}" type="slidenum">
              <a:rPr lang="en-US"/>
              <a:pPr fontAlgn="base">
                <a:spcBef>
                  <a:spcPct val="0"/>
                </a:spcBef>
                <a:spcAft>
                  <a:spcPct val="0"/>
                </a:spcAft>
                <a:defRPr/>
              </a:pPr>
              <a:t>18</a:t>
            </a:fld>
            <a:endParaRPr lang="en-US"/>
          </a:p>
        </p:txBody>
      </p:sp>
      <p:sp>
        <p:nvSpPr>
          <p:cNvPr id="501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9.1.3 has been expanded into five sub-clauses.  Some of the new sub-clauses are because of the deletion of the reference to ISO 19011, but some of the new requirements are due to learnings from the operation of third party certification audits.  For example, the addition to 9.1.3.1 is to incorporate a decision made by the IAF Technical Committee is response to an issue that needed clarification.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E6C4A89-BA1F-40A7-9E7D-20ADD49E127E}" type="slidenum">
              <a:rPr lang="en-US"/>
              <a:pPr fontAlgn="base">
                <a:spcBef>
                  <a:spcPct val="0"/>
                </a:spcBef>
                <a:spcAft>
                  <a:spcPct val="0"/>
                </a:spcAft>
                <a:defRPr/>
              </a:pPr>
              <a:t>19</a:t>
            </a:fld>
            <a:endParaRPr lang="en-US"/>
          </a:p>
        </p:txBody>
      </p:sp>
      <p:sp>
        <p:nvSpPr>
          <p:cNvPr id="5222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CB is required to give consideration to a-f.  It is the competence of the team that is important.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ISO/IEC 19011 was deleted as a normative reference.  This also required us to delete the note.</a:t>
            </a: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473271-11B3-4E0D-9FA2-3DAF8371CD48}"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119A36-FEEF-4E82-810E-B06FCA40B824}" type="slidenum">
              <a:rPr lang="en-US"/>
              <a:pPr fontAlgn="base">
                <a:spcBef>
                  <a:spcPct val="0"/>
                </a:spcBef>
                <a:spcAft>
                  <a:spcPct val="0"/>
                </a:spcAft>
                <a:defRPr/>
              </a:pPr>
              <a:t>20</a:t>
            </a:fld>
            <a:endParaRPr lang="en-US"/>
          </a:p>
        </p:txBody>
      </p:sp>
      <p:sp>
        <p:nvSpPr>
          <p:cNvPr id="542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42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Note the considerations for use of technical experts, translators or interpreters.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5B2C05-8E2F-4A8E-A0A8-1079669EDC70}" type="slidenum">
              <a:rPr lang="en-US"/>
              <a:pPr fontAlgn="base">
                <a:spcBef>
                  <a:spcPct val="0"/>
                </a:spcBef>
                <a:spcAft>
                  <a:spcPct val="0"/>
                </a:spcAft>
                <a:defRPr/>
              </a:pPr>
              <a:t>21</a:t>
            </a:fld>
            <a:endParaRPr lang="en-US"/>
          </a:p>
        </p:txBody>
      </p:sp>
      <p:sp>
        <p:nvSpPr>
          <p:cNvPr id="563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63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requirement is unique for third party certification audits.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6E17E64-4C3C-4F39-B011-B47916D4E8A2}" type="slidenum">
              <a:rPr lang="en-US"/>
              <a:pPr fontAlgn="base">
                <a:spcBef>
                  <a:spcPct val="0"/>
                </a:spcBef>
                <a:spcAft>
                  <a:spcPct val="0"/>
                </a:spcAft>
                <a:defRPr/>
              </a:pPr>
              <a:t>22</a:t>
            </a:fld>
            <a:endParaRPr lang="en-US"/>
          </a:p>
        </p:txBody>
      </p:sp>
      <p:sp>
        <p:nvSpPr>
          <p:cNvPr id="583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83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It is not enough just  to have the necessary competence on the team,  the audit team leader is responsible for assigning audit team members that have the  competence  needed to audit what they are assigned.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318F89-80DF-47E7-B844-57957593572D}" type="slidenum">
              <a:rPr lang="en-US"/>
              <a:pPr fontAlgn="base">
                <a:spcBef>
                  <a:spcPct val="0"/>
                </a:spcBef>
                <a:spcAft>
                  <a:spcPct val="0"/>
                </a:spcAft>
                <a:defRPr/>
              </a:pPr>
              <a:t>23</a:t>
            </a:fld>
            <a:endParaRPr lang="en-US"/>
          </a:p>
        </p:txBody>
      </p:sp>
      <p:sp>
        <p:nvSpPr>
          <p:cNvPr id="604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04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only a few additions to 9.1.4 for determining audit time.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4FA96B-8E6F-43E4-8BAA-51D7A4C09644}" type="slidenum">
              <a:rPr lang="en-US"/>
              <a:pPr fontAlgn="base">
                <a:spcBef>
                  <a:spcPct val="0"/>
                </a:spcBef>
                <a:spcAft>
                  <a:spcPct val="0"/>
                </a:spcAft>
                <a:defRPr/>
              </a:pPr>
              <a:t>24</a:t>
            </a:fld>
            <a:endParaRPr lang="en-US"/>
          </a:p>
        </p:txBody>
      </p:sp>
      <p:sp>
        <p:nvSpPr>
          <p:cNvPr id="624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requirement is specific to third party certification audits, and was added to prevent what were bad practices by a few CBs.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23F6D2-13A4-4723-A651-078235FE781C}" type="slidenum">
              <a:rPr lang="en-US"/>
              <a:pPr fontAlgn="base">
                <a:spcBef>
                  <a:spcPct val="0"/>
                </a:spcBef>
                <a:spcAft>
                  <a:spcPct val="0"/>
                </a:spcAft>
                <a:defRPr/>
              </a:pPr>
              <a:t>25</a:t>
            </a:fld>
            <a:endParaRPr lang="en-US"/>
          </a:p>
        </p:txBody>
      </p:sp>
      <p:sp>
        <p:nvSpPr>
          <p:cNvPr id="645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45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no new requirements for 9.1.5 for multisite sampling; just a new title for the clause.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61BF18-6CCA-4FB4-8B1F-7697906E5D2C}" type="slidenum">
              <a:rPr lang="en-US"/>
              <a:pPr fontAlgn="base">
                <a:spcBef>
                  <a:spcPct val="0"/>
                </a:spcBef>
                <a:spcAft>
                  <a:spcPct val="0"/>
                </a:spcAft>
                <a:defRPr/>
              </a:pPr>
              <a:t>26</a:t>
            </a:fld>
            <a:endParaRPr lang="en-US"/>
          </a:p>
        </p:txBody>
      </p:sp>
      <p:sp>
        <p:nvSpPr>
          <p:cNvPr id="665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65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no new requirements for 9.1.6; just a new title for the clause.</a:t>
            </a:r>
          </a:p>
          <a:p>
            <a:pPr eaLnBrk="1" hangingPunct="1">
              <a:spcBef>
                <a:spcPct val="0"/>
              </a:spcBef>
            </a:pPr>
            <a:endParaRPr lang="en-US" i="1"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2C9242-0A2E-4FBD-A429-B16ED19BD44B}" type="slidenum">
              <a:rPr lang="en-US"/>
              <a:pPr fontAlgn="base">
                <a:spcBef>
                  <a:spcPct val="0"/>
                </a:spcBef>
                <a:spcAft>
                  <a:spcPct val="0"/>
                </a:spcAft>
                <a:defRPr/>
              </a:pPr>
              <a:t>27</a:t>
            </a:fld>
            <a:endParaRPr lang="en-US"/>
          </a:p>
        </p:txBody>
      </p:sp>
      <p:sp>
        <p:nvSpPr>
          <p:cNvPr id="686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A7DA20-837A-4FB6-8F24-99846BB0AC6E}" type="slidenum">
              <a:rPr lang="en-US"/>
              <a:pPr fontAlgn="base">
                <a:spcBef>
                  <a:spcPct val="0"/>
                </a:spcBef>
                <a:spcAft>
                  <a:spcPct val="0"/>
                </a:spcAft>
                <a:defRPr/>
              </a:pPr>
              <a:t>28</a:t>
            </a:fld>
            <a:endParaRPr lang="en-US"/>
          </a:p>
        </p:txBody>
      </p:sp>
      <p:sp>
        <p:nvSpPr>
          <p:cNvPr id="706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no new requirements for 9.1.8; just a new title for the clause.</a:t>
            </a:r>
          </a:p>
          <a:p>
            <a:pPr eaLnBrk="1" hangingPunct="1">
              <a:spcBef>
                <a:spcPct val="0"/>
              </a:spcBef>
            </a:pPr>
            <a:endParaRPr lang="en-US" i="1"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A54C1BB-0DA2-4BCA-9DF9-F1B2C455B1AC}" type="slidenum">
              <a:rPr lang="en-US"/>
              <a:pPr fontAlgn="base">
                <a:spcBef>
                  <a:spcPct val="0"/>
                </a:spcBef>
                <a:spcAft>
                  <a:spcPct val="0"/>
                </a:spcAft>
                <a:defRPr/>
              </a:pPr>
              <a:t>29</a:t>
            </a:fld>
            <a:endParaRPr lang="en-US"/>
          </a:p>
        </p:txBody>
      </p:sp>
      <p:sp>
        <p:nvSpPr>
          <p:cNvPr id="727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This single clause, 9.1.9, has the most extensive addition of requirements.  This is due to the deletion of reference to ISO 19011, but also to needed new requirements to improve the credibility of third party certification audits.  This single clause has been expanded into 17 sub-clauses.</a:t>
            </a:r>
          </a:p>
          <a:p>
            <a:pPr eaLnBrk="1" hangingPunct="1">
              <a:spcBef>
                <a:spcPct val="0"/>
              </a:spcBef>
            </a:pPr>
            <a:r>
              <a:rPr lang="en-US" i="1" dirty="0" smtClean="0"/>
              <a:t>A formal opening and closing meeting is required.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3F3AEC-3260-413E-8C41-DFF7AEE5E1B5}" type="slidenum">
              <a:rPr lang="en-US"/>
              <a:pPr fontAlgn="base">
                <a:spcBef>
                  <a:spcPct val="0"/>
                </a:spcBef>
                <a:spcAft>
                  <a:spcPct val="0"/>
                </a:spcAft>
                <a:defRPr/>
              </a:pPr>
              <a:t>3</a:t>
            </a:fld>
            <a:endParaRPr lang="en-US"/>
          </a:p>
        </p:txBody>
      </p:sp>
      <p:sp>
        <p:nvSpPr>
          <p:cNvPr id="19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Because we deleted the normative reference to ISO 19011, we had to add several definitions relating to management systems auditing.</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8A9BB6-E9F6-4221-AF17-2042985630CE}" type="slidenum">
              <a:rPr lang="en-US"/>
              <a:pPr fontAlgn="base">
                <a:spcBef>
                  <a:spcPct val="0"/>
                </a:spcBef>
                <a:spcAft>
                  <a:spcPct val="0"/>
                </a:spcAft>
                <a:defRPr/>
              </a:pPr>
              <a:t>30</a:t>
            </a:fld>
            <a:endParaRPr lang="en-US"/>
          </a:p>
        </p:txBody>
      </p:sp>
      <p:sp>
        <p:nvSpPr>
          <p:cNvPr id="747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A formal opening meeting shall be conducted with attendance recorded.  And while every  one of the 16 items a-p shall be addressed in the opening meeting, the degree of detail provided by the audit team leader will depend on how familiar the personnel of the client are with the audits.  So it will need to be detailed for a new client, but can be briefer is subsequent surveillance and recertification audits, unless there has been significant turnover with many new personnel.</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5A68CA-032D-4A93-BF8D-DB03A2D0B819}" type="slidenum">
              <a:rPr lang="en-US"/>
              <a:pPr fontAlgn="base">
                <a:spcBef>
                  <a:spcPct val="0"/>
                </a:spcBef>
                <a:spcAft>
                  <a:spcPct val="0"/>
                </a:spcAft>
                <a:defRPr/>
              </a:pPr>
              <a:t>31</a:t>
            </a:fld>
            <a:endParaRPr lang="en-US"/>
          </a:p>
        </p:txBody>
      </p:sp>
      <p:sp>
        <p:nvSpPr>
          <p:cNvPr id="768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427260-B476-4E0E-9E56-90B4D785D709}" type="slidenum">
              <a:rPr lang="en-US"/>
              <a:pPr fontAlgn="base">
                <a:spcBef>
                  <a:spcPct val="0"/>
                </a:spcBef>
                <a:spcAft>
                  <a:spcPct val="0"/>
                </a:spcAft>
                <a:defRPr/>
              </a:pPr>
              <a:t>32</a:t>
            </a:fld>
            <a:endParaRPr lang="en-US"/>
          </a:p>
        </p:txBody>
      </p:sp>
      <p:sp>
        <p:nvSpPr>
          <p:cNvPr id="788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A0B19C2-1757-4011-8511-C7C4C6086A08}" type="slidenum">
              <a:rPr lang="en-US"/>
              <a:pPr fontAlgn="base">
                <a:spcBef>
                  <a:spcPct val="0"/>
                </a:spcBef>
                <a:spcAft>
                  <a:spcPct val="0"/>
                </a:spcAft>
                <a:defRPr/>
              </a:pPr>
              <a:t>33</a:t>
            </a:fld>
            <a:endParaRPr lang="en-US"/>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0288584-0ABE-4BD8-BCBE-711C713B277E}" type="slidenum">
              <a:rPr lang="en-US"/>
              <a:pPr fontAlgn="base">
                <a:spcBef>
                  <a:spcPct val="0"/>
                </a:spcBef>
                <a:spcAft>
                  <a:spcPct val="0"/>
                </a:spcAft>
                <a:defRPr/>
              </a:pPr>
              <a:t>34</a:t>
            </a:fld>
            <a:endParaRPr lang="en-US"/>
          </a:p>
        </p:txBody>
      </p:sp>
      <p:sp>
        <p:nvSpPr>
          <p:cNvPr id="829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A3893FD-5170-47B6-9D95-397E52D69186}" type="slidenum">
              <a:rPr lang="en-US"/>
              <a:pPr fontAlgn="base">
                <a:spcBef>
                  <a:spcPct val="0"/>
                </a:spcBef>
                <a:spcAft>
                  <a:spcPct val="0"/>
                </a:spcAft>
                <a:defRPr/>
              </a:pPr>
              <a:t>35</a:t>
            </a:fld>
            <a:endParaRPr lang="en-US"/>
          </a:p>
        </p:txBody>
      </p:sp>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audit team leader is responsible for assigning and reassigning work as needed to fulfill the audit objectives.  It is the audit team leader that is responsible for keeping the client informed of progress and of any concerns.</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B42593-1450-45F6-ADFD-186A834383C9}" type="slidenum">
              <a:rPr lang="en-US"/>
              <a:pPr fontAlgn="base">
                <a:spcBef>
                  <a:spcPct val="0"/>
                </a:spcBef>
                <a:spcAft>
                  <a:spcPct val="0"/>
                </a:spcAft>
                <a:defRPr/>
              </a:pPr>
              <a:t>36</a:t>
            </a:fld>
            <a:endParaRPr lang="en-US"/>
          </a:p>
        </p:txBody>
      </p:sp>
      <p:sp>
        <p:nvSpPr>
          <p:cNvPr id="870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What to do when the audit is not going well.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4ACA47-26F3-4890-B91E-D5353994D79B}" type="slidenum">
              <a:rPr lang="en-US"/>
              <a:pPr fontAlgn="base">
                <a:spcBef>
                  <a:spcPct val="0"/>
                </a:spcBef>
                <a:spcAft>
                  <a:spcPct val="0"/>
                </a:spcAft>
                <a:defRPr/>
              </a:pPr>
              <a:t>37</a:t>
            </a:fld>
            <a:endParaRPr lang="en-US"/>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Observers are not to influence the outcome of an audit.  Audit team members are expected to prevent observers that are consultants from answering questions or otherwise interfering in an audit.</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186466-598C-48D1-B756-7E22D4B3A77E}" type="slidenum">
              <a:rPr lang="en-US"/>
              <a:pPr fontAlgn="base">
                <a:spcBef>
                  <a:spcPct val="0"/>
                </a:spcBef>
                <a:spcAft>
                  <a:spcPct val="0"/>
                </a:spcAft>
                <a:defRPr/>
              </a:pPr>
              <a:t>38</a:t>
            </a:fld>
            <a:endParaRPr lang="en-US"/>
          </a:p>
        </p:txBody>
      </p:sp>
      <p:sp>
        <p:nvSpPr>
          <p:cNvPr id="911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3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norm is for CB auditors to have a guide.</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E94BE9-5DA8-4BCF-B01C-74D689778DE1}" type="slidenum">
              <a:rPr lang="en-US"/>
              <a:pPr fontAlgn="base">
                <a:spcBef>
                  <a:spcPct val="0"/>
                </a:spcBef>
                <a:spcAft>
                  <a:spcPct val="0"/>
                </a:spcAft>
                <a:defRPr/>
              </a:pPr>
              <a:t>39</a:t>
            </a:fld>
            <a:endParaRPr lang="en-US"/>
          </a:p>
        </p:txBody>
      </p:sp>
      <p:sp>
        <p:nvSpPr>
          <p:cNvPr id="931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A guide should not be answering questions except when specifically asked by an auditor.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DC1424-8BD6-4B4A-8378-FB685687774F}" type="slidenum">
              <a:rPr lang="en-US"/>
              <a:pPr fontAlgn="base">
                <a:spcBef>
                  <a:spcPct val="0"/>
                </a:spcBef>
                <a:spcAft>
                  <a:spcPct val="0"/>
                </a:spcAft>
                <a:defRPr/>
              </a:pPr>
              <a:t>4</a:t>
            </a:fld>
            <a:endParaRPr lang="en-US"/>
          </a:p>
        </p:txBody>
      </p:sp>
      <p:sp>
        <p:nvSpPr>
          <p:cNvPr id="215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15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definition is a standards drafting convention so we can use the word client where we truly mean the organization whose management system is being audited.</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6BAF57-B397-4D4E-B590-1178F68CBC77}" type="slidenum">
              <a:rPr lang="en-US"/>
              <a:pPr fontAlgn="base">
                <a:spcBef>
                  <a:spcPct val="0"/>
                </a:spcBef>
                <a:spcAft>
                  <a:spcPct val="0"/>
                </a:spcAft>
                <a:defRPr/>
              </a:pPr>
              <a:t>40</a:t>
            </a:fld>
            <a:endParaRPr lang="en-US"/>
          </a:p>
        </p:txBody>
      </p:sp>
      <p:sp>
        <p:nvSpPr>
          <p:cNvPr id="9523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523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Note the emphasis on collecting and verifying evidence.  A CB auditor should not rely solely upon answers to interview questions but try to verify information by other means.</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B50ACC-F5D3-4E7C-AEE0-1E6F8ED06454}" type="slidenum">
              <a:rPr lang="en-US"/>
              <a:pPr fontAlgn="base">
                <a:spcBef>
                  <a:spcPct val="0"/>
                </a:spcBef>
                <a:spcAft>
                  <a:spcPct val="0"/>
                </a:spcAft>
                <a:defRPr/>
              </a:pPr>
              <a:t>41</a:t>
            </a:fld>
            <a:endParaRPr lang="en-US"/>
          </a:p>
        </p:txBody>
      </p:sp>
      <p:sp>
        <p:nvSpPr>
          <p:cNvPr id="972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72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is straight out of ISO 19011.</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69BF75-CBF7-45A8-BDD8-584479481475}" type="slidenum">
              <a:rPr lang="en-US"/>
              <a:pPr fontAlgn="base">
                <a:spcBef>
                  <a:spcPct val="0"/>
                </a:spcBef>
                <a:spcAft>
                  <a:spcPct val="0"/>
                </a:spcAft>
                <a:defRPr/>
              </a:pPr>
              <a:t>42</a:t>
            </a:fld>
            <a:endParaRPr lang="en-US"/>
          </a:p>
        </p:txBody>
      </p:sp>
      <p:sp>
        <p:nvSpPr>
          <p:cNvPr id="993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93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was lots of debate about the wording in this clause, “summarizing conformity and detailing nonconformity”.  The key to the level of detail needed is in the words “recorded and reported to enable an informed certification decision to be made”</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5A49C9-B1B6-45B3-A691-5BC5CDA30BBF}" type="slidenum">
              <a:rPr lang="en-US"/>
              <a:pPr fontAlgn="base">
                <a:spcBef>
                  <a:spcPct val="0"/>
                </a:spcBef>
                <a:spcAft>
                  <a:spcPct val="0"/>
                </a:spcAft>
                <a:defRPr/>
              </a:pPr>
              <a:t>43</a:t>
            </a:fld>
            <a:endParaRPr lang="en-US"/>
          </a:p>
        </p:txBody>
      </p:sp>
      <p:sp>
        <p:nvSpPr>
          <p:cNvPr id="10137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137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Nonconformities shall not be recorded as OFIs.</a:t>
            </a:r>
          </a:p>
          <a:p>
            <a:pPr eaLnBrk="1" hangingPunct="1">
              <a:spcBef>
                <a:spcPct val="0"/>
              </a:spcBef>
            </a:pPr>
            <a:r>
              <a:rPr lang="en-US" i="1" smtClean="0"/>
              <a:t>No soft grading.</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FD94AB-6CEB-465D-A73D-6A67250741B9}" type="slidenum">
              <a:rPr lang="en-US"/>
              <a:pPr fontAlgn="base">
                <a:spcBef>
                  <a:spcPct val="0"/>
                </a:spcBef>
                <a:spcAft>
                  <a:spcPct val="0"/>
                </a:spcAft>
                <a:defRPr/>
              </a:pPr>
              <a:t>44</a:t>
            </a:fld>
            <a:endParaRPr lang="en-US"/>
          </a:p>
        </p:txBody>
      </p:sp>
      <p:sp>
        <p:nvSpPr>
          <p:cNvPr id="10342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342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Three parts of a nonconformity:  the criteria, the statement of finding, and the evidence.</a:t>
            </a:r>
          </a:p>
          <a:p>
            <a:pPr eaLnBrk="1" hangingPunct="1">
              <a:spcBef>
                <a:spcPct val="0"/>
              </a:spcBef>
            </a:pPr>
            <a:r>
              <a:rPr lang="en-US" i="1" smtClean="0"/>
              <a:t>The auditor shall stay away from suggesting the cause or solutions.</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8D0B8D5-F8BC-4F7C-B212-498928EE1817}" type="slidenum">
              <a:rPr lang="en-US"/>
              <a:pPr fontAlgn="base">
                <a:spcBef>
                  <a:spcPct val="0"/>
                </a:spcBef>
                <a:spcAft>
                  <a:spcPct val="0"/>
                </a:spcAft>
                <a:defRPr/>
              </a:pPr>
              <a:t>45</a:t>
            </a:fld>
            <a:endParaRPr lang="en-US"/>
          </a:p>
        </p:txBody>
      </p:sp>
      <p:sp>
        <p:nvSpPr>
          <p:cNvPr id="10547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FE35A6D-1CB0-4A0F-BECA-0FC00DB0D564}" type="slidenum">
              <a:rPr lang="en-US"/>
              <a:pPr fontAlgn="base">
                <a:spcBef>
                  <a:spcPct val="0"/>
                </a:spcBef>
                <a:spcAft>
                  <a:spcPct val="0"/>
                </a:spcAft>
                <a:defRPr/>
              </a:pPr>
              <a:t>46</a:t>
            </a:fld>
            <a:endParaRPr lang="en-US"/>
          </a:p>
        </p:txBody>
      </p:sp>
      <p:sp>
        <p:nvSpPr>
          <p:cNvPr id="1075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75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Recognizing that audits can easily become confrontational, it is important to try to resolve differences between the audit team and the client, and when this cannot be accomplished to record this.</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01E2E34-0007-4F80-BBBB-E39C3EBE31F8}" type="slidenum">
              <a:rPr lang="en-US"/>
              <a:pPr fontAlgn="base">
                <a:spcBef>
                  <a:spcPct val="0"/>
                </a:spcBef>
                <a:spcAft>
                  <a:spcPct val="0"/>
                </a:spcAft>
                <a:defRPr/>
              </a:pPr>
              <a:t>47</a:t>
            </a:fld>
            <a:endParaRPr lang="en-US"/>
          </a:p>
        </p:txBody>
      </p:sp>
      <p:sp>
        <p:nvSpPr>
          <p:cNvPr id="1095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95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Preparing the audit conclusions is an audit team function.</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3FAFDB-0573-4DBE-8A0B-BC96E305CCCF}" type="slidenum">
              <a:rPr lang="en-US"/>
              <a:pPr fontAlgn="base">
                <a:spcBef>
                  <a:spcPct val="0"/>
                </a:spcBef>
                <a:spcAft>
                  <a:spcPct val="0"/>
                </a:spcAft>
                <a:defRPr/>
              </a:pPr>
              <a:t>48</a:t>
            </a:fld>
            <a:endParaRPr lang="en-US"/>
          </a:p>
        </p:txBody>
      </p:sp>
      <p:sp>
        <p:nvSpPr>
          <p:cNvPr id="11161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16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closing meeting is to be formal with attendance recorded.</a:t>
            </a: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9BB197-7249-422C-A74D-A105EDD4A915}" type="slidenum">
              <a:rPr lang="en-US"/>
              <a:pPr fontAlgn="base">
                <a:spcBef>
                  <a:spcPct val="0"/>
                </a:spcBef>
                <a:spcAft>
                  <a:spcPct val="0"/>
                </a:spcAft>
                <a:defRPr/>
              </a:pPr>
              <a:t>49</a:t>
            </a:fld>
            <a:endParaRPr lang="en-US"/>
          </a:p>
        </p:txBody>
      </p:sp>
      <p:sp>
        <p:nvSpPr>
          <p:cNvPr id="1136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36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closing meeting shall include the 6 items a-f, but as with the opening meeting, the level of detail will depend on the experience of the personnel of the client.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02A7CB8-DFFE-41D6-A189-09A278F191F7}" type="slidenum">
              <a:rPr lang="en-US"/>
              <a:pPr fontAlgn="base">
                <a:spcBef>
                  <a:spcPct val="0"/>
                </a:spcBef>
                <a:spcAft>
                  <a:spcPct val="0"/>
                </a:spcAft>
                <a:defRPr/>
              </a:pPr>
              <a:t>5</a:t>
            </a:fld>
            <a:endParaRPr lang="en-US"/>
          </a:p>
        </p:txBody>
      </p:sp>
      <p:sp>
        <p:nvSpPr>
          <p:cNvPr id="235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35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You will note that this definition is different than  in ISO 19011, which stated a “person with the competence”.  Stating this in a definition does not make a person competent.</a:t>
            </a:r>
          </a:p>
          <a:p>
            <a:pPr eaLnBrk="1" hangingPunct="1">
              <a:spcBef>
                <a:spcPct val="0"/>
              </a:spcBef>
            </a:pPr>
            <a:r>
              <a:rPr lang="en-US" i="1" smtClean="0"/>
              <a:t>A person conducting an audit is an auditor, but whether or not the person is competent is another matter.</a:t>
            </a: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7F898F8-23E0-4ABC-8857-3F4FC4D75675}" type="slidenum">
              <a:rPr lang="en-US"/>
              <a:pPr fontAlgn="base">
                <a:spcBef>
                  <a:spcPct val="0"/>
                </a:spcBef>
                <a:spcAft>
                  <a:spcPct val="0"/>
                </a:spcAft>
                <a:defRPr/>
              </a:pPr>
              <a:t>50</a:t>
            </a:fld>
            <a:endParaRPr lang="en-US"/>
          </a:p>
        </p:txBody>
      </p:sp>
      <p:sp>
        <p:nvSpPr>
          <p:cNvPr id="11571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571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i="1"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3C8828-DE73-4202-90C5-4BA049EEE2B9}" type="slidenum">
              <a:rPr lang="en-US"/>
              <a:pPr fontAlgn="base">
                <a:spcBef>
                  <a:spcPct val="0"/>
                </a:spcBef>
                <a:spcAft>
                  <a:spcPct val="0"/>
                </a:spcAft>
                <a:defRPr/>
              </a:pPr>
              <a:t>51</a:t>
            </a:fld>
            <a:endParaRPr lang="en-US"/>
          </a:p>
        </p:txBody>
      </p:sp>
      <p:sp>
        <p:nvSpPr>
          <p:cNvPr id="11776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776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Again, it is important to try to resolve any differences, and if these cannot be resolved to record this.</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3646CD-D6F5-49C5-9BF2-74827C32F187}" type="slidenum">
              <a:rPr lang="en-US"/>
              <a:pPr fontAlgn="base">
                <a:spcBef>
                  <a:spcPct val="0"/>
                </a:spcBef>
                <a:spcAft>
                  <a:spcPct val="0"/>
                </a:spcAft>
                <a:defRPr/>
              </a:pPr>
              <a:t>52</a:t>
            </a:fld>
            <a:endParaRPr lang="en-US"/>
          </a:p>
        </p:txBody>
      </p:sp>
      <p:sp>
        <p:nvSpPr>
          <p:cNvPr id="11981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1981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standard has not changed in the expectation of there being a written report for each audit, but is more specific about what is to be included in the written report.</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7C7331-2909-4764-A94D-7C9592D3E18D}" type="slidenum">
              <a:rPr lang="en-US"/>
              <a:pPr fontAlgn="base">
                <a:spcBef>
                  <a:spcPct val="0"/>
                </a:spcBef>
                <a:spcAft>
                  <a:spcPct val="0"/>
                </a:spcAft>
                <a:defRPr/>
              </a:pPr>
              <a:t>53</a:t>
            </a:fld>
            <a:endParaRPr lang="en-US"/>
          </a:p>
        </p:txBody>
      </p:sp>
      <p:sp>
        <p:nvSpPr>
          <p:cNvPr id="1218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18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i="1" dirty="0" smtClean="0"/>
              <a:t>“The audit report shall provide an accurate, concise and clear record of the audit to </a:t>
            </a:r>
            <a:r>
              <a:rPr lang="en-US" i="1" dirty="0" smtClean="0"/>
              <a:t>enable</a:t>
            </a:r>
            <a:r>
              <a:rPr lang="en-US" b="1" i="1" dirty="0" smtClean="0"/>
              <a:t> an informed certification decision to be made…”</a:t>
            </a:r>
          </a:p>
          <a:p>
            <a:pPr eaLnBrk="1" hangingPunct="1">
              <a:spcBef>
                <a:spcPct val="0"/>
              </a:spcBef>
            </a:pPr>
            <a:r>
              <a:rPr lang="en-US" i="1" dirty="0" smtClean="0"/>
              <a:t>Every word is this statement is important…accurate…concise…clear…record of the audit.  Why?  </a:t>
            </a:r>
            <a:r>
              <a:rPr lang="en-US" b="1" i="1" dirty="0" smtClean="0"/>
              <a:t>to enable an informed certification decision to be made.  </a:t>
            </a:r>
            <a:r>
              <a:rPr lang="en-US" i="1" dirty="0" smtClean="0"/>
              <a:t>This cannot be emphasized strong enough.  The purpose of the report is to enable an </a:t>
            </a:r>
            <a:r>
              <a:rPr lang="en-US" b="1" i="1" dirty="0" smtClean="0"/>
              <a:t>informed certification decision </a:t>
            </a:r>
            <a:r>
              <a:rPr lang="en-US" i="1" dirty="0" smtClean="0"/>
              <a:t>to be made.</a:t>
            </a:r>
          </a:p>
          <a:p>
            <a:pPr eaLnBrk="1" hangingPunct="1">
              <a:spcBef>
                <a:spcPct val="0"/>
              </a:spcBef>
            </a:pPr>
            <a:endParaRPr lang="en-US" i="1" dirty="0" smtClean="0"/>
          </a:p>
          <a:p>
            <a:pPr eaLnBrk="1" hangingPunct="1">
              <a:spcBef>
                <a:spcPct val="0"/>
              </a:spcBef>
            </a:pPr>
            <a:r>
              <a:rPr lang="en-US" i="1" dirty="0" smtClean="0"/>
              <a:t>Go back to 9.1.9.6.1 regarding audit findings we have the </a:t>
            </a:r>
            <a:r>
              <a:rPr lang="en-US" i="1" dirty="0" err="1" smtClean="0"/>
              <a:t>the</a:t>
            </a:r>
            <a:r>
              <a:rPr lang="en-US" i="1" dirty="0" smtClean="0"/>
              <a:t> same issue</a:t>
            </a:r>
          </a:p>
          <a:p>
            <a:pPr eaLnBrk="1" hangingPunct="1">
              <a:spcBef>
                <a:spcPct val="0"/>
              </a:spcBef>
            </a:pPr>
            <a:r>
              <a:rPr lang="en-US" i="1" dirty="0" smtClean="0"/>
              <a:t>“audit finding summarizing conformity and detailing nonconformity  and its supporting audit evidence shall be recorded and </a:t>
            </a:r>
            <a:r>
              <a:rPr lang="en-US" b="1" i="1" dirty="0" smtClean="0"/>
              <a:t>reported to enable an informed certification decision</a:t>
            </a:r>
            <a:r>
              <a:rPr lang="en-US" i="1" dirty="0" smtClean="0"/>
              <a:t>…”</a:t>
            </a:r>
          </a:p>
          <a:p>
            <a:pPr eaLnBrk="1" hangingPunct="1">
              <a:spcBef>
                <a:spcPct val="0"/>
              </a:spcBef>
            </a:pPr>
            <a:endParaRPr lang="en-US" i="1" dirty="0" smtClean="0"/>
          </a:p>
          <a:p>
            <a:pPr eaLnBrk="1" hangingPunct="1">
              <a:spcBef>
                <a:spcPct val="0"/>
              </a:spcBef>
            </a:pPr>
            <a:r>
              <a:rPr lang="en-US" i="1" dirty="0" smtClean="0"/>
              <a:t>Industry has enough concern about the content and quality of audit reports that it has initiated another CASCO Working Group, WG 33, that is writing a new standard, ISO/IEC 17022 on the content of management systems audit reports.</a:t>
            </a:r>
          </a:p>
          <a:p>
            <a:pPr eaLnBrk="1" hangingPunct="1">
              <a:spcBef>
                <a:spcPct val="0"/>
              </a:spcBef>
            </a:pPr>
            <a:endParaRPr lang="en-US" i="1" dirty="0" smtClean="0"/>
          </a:p>
          <a:p>
            <a:pPr eaLnBrk="1" hangingPunct="1">
              <a:spcBef>
                <a:spcPct val="0"/>
              </a:spcBef>
            </a:pPr>
            <a:r>
              <a:rPr lang="en-US" i="1" dirty="0" smtClean="0"/>
              <a:t>Some certification bodies will have to re visit their report formats. </a:t>
            </a:r>
          </a:p>
          <a:p>
            <a:pPr eaLnBrk="1" hangingPunct="1">
              <a:spcBef>
                <a:spcPct val="0"/>
              </a:spcBef>
            </a:pPr>
            <a:endParaRPr lang="en-US" i="1"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F25DF1-17E2-4C4A-821F-71A24FED3BF1}" type="slidenum">
              <a:rPr lang="en-US"/>
              <a:pPr fontAlgn="base">
                <a:spcBef>
                  <a:spcPct val="0"/>
                </a:spcBef>
                <a:spcAft>
                  <a:spcPct val="0"/>
                </a:spcAft>
                <a:defRPr/>
              </a:pPr>
              <a:t>54</a:t>
            </a:fld>
            <a:endParaRPr lang="en-US"/>
          </a:p>
        </p:txBody>
      </p:sp>
      <p:sp>
        <p:nvSpPr>
          <p:cNvPr id="1239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39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dirty="0" smtClean="0"/>
              <a:t>The 10 items, a-j, shall be addressed  in the report. </a:t>
            </a:r>
          </a:p>
          <a:p>
            <a:pPr eaLnBrk="1" hangingPunct="1">
              <a:spcBef>
                <a:spcPct val="0"/>
              </a:spcBef>
            </a:pPr>
            <a:endParaRPr lang="en-US" i="1" dirty="0" smtClean="0"/>
          </a:p>
          <a:p>
            <a:pPr eaLnBrk="1" hangingPunct="1">
              <a:spcBef>
                <a:spcPct val="0"/>
              </a:spcBef>
            </a:pPr>
            <a:r>
              <a:rPr lang="en-US" i="1" dirty="0" smtClean="0"/>
              <a:t>It will probably require some free text areas where the auditor indicates how audit objectives (see 9.1.2.2.2 a)conformity of the client’s management  system b) ability of the MS to meet applicable statutory, legal and contractual requirements, and c) effectiveness, were evaluated and confirmed.</a:t>
            </a:r>
          </a:p>
          <a:p>
            <a:pPr eaLnBrk="1" hangingPunct="1">
              <a:spcBef>
                <a:spcPct val="0"/>
              </a:spcBef>
            </a:pPr>
            <a:endParaRPr lang="en-US" i="1" dirty="0" smtClean="0"/>
          </a:p>
          <a:p>
            <a:pPr eaLnBrk="1" hangingPunct="1">
              <a:spcBef>
                <a:spcPct val="0"/>
              </a:spcBef>
            </a:pPr>
            <a:r>
              <a:rPr lang="en-US" i="1" dirty="0" smtClean="0"/>
              <a:t>Accreditation bodies will need to review and challenge audit reports more critically to ascertain if the  information confirms all the audit objectives were met and sufficient information is available an informed decision</a:t>
            </a:r>
          </a:p>
          <a:p>
            <a:pPr eaLnBrk="1" hangingPunct="1">
              <a:spcBef>
                <a:spcPct val="0"/>
              </a:spcBef>
            </a:pPr>
            <a:endParaRPr lang="en-US" i="1"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5A6093-3866-4E7E-89EA-47D6DD32A141}" type="slidenum">
              <a:rPr lang="en-US"/>
              <a:pPr fontAlgn="base">
                <a:spcBef>
                  <a:spcPct val="0"/>
                </a:spcBef>
                <a:spcAft>
                  <a:spcPct val="0"/>
                </a:spcAft>
                <a:defRPr/>
              </a:pPr>
              <a:t>55</a:t>
            </a:fld>
            <a:endParaRPr lang="en-US"/>
          </a:p>
        </p:txBody>
      </p:sp>
      <p:sp>
        <p:nvSpPr>
          <p:cNvPr id="1259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595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Audit reports should indicate/justify why the audit team are confident to recommend certification, and not just record minor non-conformities that were identified therefore the recommendation is to certify.</a:t>
            </a:r>
          </a:p>
          <a:p>
            <a:pPr eaLnBrk="1" hangingPunct="1">
              <a:spcBef>
                <a:spcPct val="0"/>
              </a:spcBef>
            </a:pPr>
            <a:endParaRPr lang="en-US" i="1"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DC99A0-9551-46A8-9217-6C245F301730}" type="slidenum">
              <a:rPr lang="en-US"/>
              <a:pPr fontAlgn="base">
                <a:spcBef>
                  <a:spcPct val="0"/>
                </a:spcBef>
                <a:spcAft>
                  <a:spcPct val="0"/>
                </a:spcAft>
                <a:defRPr/>
              </a:pPr>
              <a:t>56</a:t>
            </a:fld>
            <a:endParaRPr lang="en-US"/>
          </a:p>
        </p:txBody>
      </p:sp>
      <p:sp>
        <p:nvSpPr>
          <p:cNvPr id="1280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standard  has added the requirement for the CB to verify the effectiveness of any correction and corrective actions, and to record the evidence that was obtained.</a:t>
            </a: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7AE1F4-FD3D-4488-AE0E-DC526E85221A}" type="slidenum">
              <a:rPr lang="en-US"/>
              <a:pPr fontAlgn="base">
                <a:spcBef>
                  <a:spcPct val="0"/>
                </a:spcBef>
                <a:spcAft>
                  <a:spcPct val="0"/>
                </a:spcAft>
                <a:defRPr/>
              </a:pPr>
              <a:t>57</a:t>
            </a:fld>
            <a:endParaRPr lang="en-US"/>
          </a:p>
        </p:txBody>
      </p:sp>
      <p:sp>
        <p:nvSpPr>
          <p:cNvPr id="1300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00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Verification can be based on review of documentation or done on-site.</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7D2E20-FD54-4A38-84B9-E5D70301C6F7}" type="slidenum">
              <a:rPr lang="en-US"/>
              <a:pPr fontAlgn="base">
                <a:spcBef>
                  <a:spcPct val="0"/>
                </a:spcBef>
                <a:spcAft>
                  <a:spcPct val="0"/>
                </a:spcAft>
                <a:defRPr/>
              </a:pPr>
              <a:t>58</a:t>
            </a:fld>
            <a:endParaRPr lang="en-US"/>
          </a:p>
        </p:txBody>
      </p:sp>
      <p:sp>
        <p:nvSpPr>
          <p:cNvPr id="1320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20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no new requirements for 9.1.3; just a title.</a:t>
            </a: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A03635-9CC6-4EF3-A360-21C1EEC7B634}" type="slidenum">
              <a:rPr lang="en-US"/>
              <a:pPr fontAlgn="base">
                <a:spcBef>
                  <a:spcPct val="0"/>
                </a:spcBef>
                <a:spcAft>
                  <a:spcPct val="0"/>
                </a:spcAft>
                <a:defRPr/>
              </a:pPr>
              <a:t>59</a:t>
            </a:fld>
            <a:endParaRPr lang="en-US"/>
          </a:p>
        </p:txBody>
      </p:sp>
      <p:sp>
        <p:nvSpPr>
          <p:cNvPr id="1341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41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no new requirements for 9.1.14; just a new title.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CF32FE-1636-4AAA-BCD9-CB0B51B2F7B1}" type="slidenum">
              <a:rPr lang="en-US"/>
              <a:pPr fontAlgn="base">
                <a:spcBef>
                  <a:spcPct val="0"/>
                </a:spcBef>
                <a:spcAft>
                  <a:spcPct val="0"/>
                </a:spcAft>
                <a:defRPr/>
              </a:pPr>
              <a:t>6</a:t>
            </a:fld>
            <a:endParaRPr lang="en-US"/>
          </a:p>
        </p:txBody>
      </p:sp>
      <p:sp>
        <p:nvSpPr>
          <p:cNvPr id="256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560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is a new definition.  It was not in ISO 19011.  However, as later described in the new requirements, the guide is an important part of the third party certification audit process.</a:t>
            </a: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473F18-13CB-4F71-BCDF-C17C0A4786CC}" type="slidenum">
              <a:rPr lang="en-US"/>
              <a:pPr fontAlgn="base">
                <a:spcBef>
                  <a:spcPct val="0"/>
                </a:spcBef>
                <a:spcAft>
                  <a:spcPct val="0"/>
                </a:spcAft>
                <a:defRPr/>
              </a:pPr>
              <a:t>60</a:t>
            </a:fld>
            <a:endParaRPr lang="en-US"/>
          </a:p>
        </p:txBody>
      </p:sp>
      <p:sp>
        <p:nvSpPr>
          <p:cNvPr id="1361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619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There are no new requirements for 9.1.15; just a new title.</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4248ED-7AA5-4146-A68A-A2C8367171F6}" type="slidenum">
              <a:rPr lang="en-US"/>
              <a:pPr fontAlgn="base">
                <a:spcBef>
                  <a:spcPct val="0"/>
                </a:spcBef>
                <a:spcAft>
                  <a:spcPct val="0"/>
                </a:spcAft>
                <a:defRPr/>
              </a:pPr>
              <a:t>61</a:t>
            </a:fld>
            <a:endParaRPr lang="en-US"/>
          </a:p>
        </p:txBody>
      </p:sp>
      <p:sp>
        <p:nvSpPr>
          <p:cNvPr id="1382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824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is the only new requirement in 9.2,  There are no other changes in the other parts of section 9.</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F239E75-3501-4CEA-96B5-CFF7216D628F}" type="slidenum">
              <a:rPr lang="en-US"/>
              <a:pPr fontAlgn="base">
                <a:spcBef>
                  <a:spcPct val="0"/>
                </a:spcBef>
                <a:spcAft>
                  <a:spcPct val="0"/>
                </a:spcAft>
                <a:defRPr/>
              </a:pPr>
              <a:t>62</a:t>
            </a:fld>
            <a:endParaRPr lang="en-US"/>
          </a:p>
        </p:txBody>
      </p:sp>
      <p:sp>
        <p:nvSpPr>
          <p:cNvPr id="1402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402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only change in Section 10 is to delete the normative reference to ISO 19011.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1BC07D-EE4F-4140-9151-6D13C65D85D5}" type="slidenum">
              <a:rPr lang="en-US"/>
              <a:pPr fontAlgn="base">
                <a:spcBef>
                  <a:spcPct val="0"/>
                </a:spcBef>
                <a:spcAft>
                  <a:spcPct val="0"/>
                </a:spcAft>
                <a:defRPr/>
              </a:pPr>
              <a:t>7</a:t>
            </a:fld>
            <a:endParaRPr lang="en-US"/>
          </a:p>
        </p:txBody>
      </p:sp>
      <p:sp>
        <p:nvSpPr>
          <p:cNvPr id="276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This is a new definition that was not in ISO 19011.  The key point is that an observer does not audit.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5FC723-770A-49AF-9E22-AA89C4AA0AA1}" type="slidenum">
              <a:rPr lang="en-US"/>
              <a:pPr fontAlgn="base">
                <a:spcBef>
                  <a:spcPct val="0"/>
                </a:spcBef>
                <a:spcAft>
                  <a:spcPct val="0"/>
                </a:spcAft>
                <a:defRPr/>
              </a:pPr>
              <a:t>8</a:t>
            </a:fld>
            <a:endParaRPr lang="en-US"/>
          </a:p>
        </p:txBody>
      </p:sp>
      <p:sp>
        <p:nvSpPr>
          <p:cNvPr id="296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69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first clause in Section 9 was expanded to elaborate on the audit programme.   It was divided into three sub-clauses.  The first sub-clause is the only new requirement.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4E20161-3072-4E88-A489-74CD19C2FAEA}" type="slidenum">
              <a:rPr lang="en-US"/>
              <a:pPr fontAlgn="base">
                <a:spcBef>
                  <a:spcPct val="0"/>
                </a:spcBef>
                <a:spcAft>
                  <a:spcPct val="0"/>
                </a:spcAft>
                <a:defRPr/>
              </a:pPr>
              <a:t>9</a:t>
            </a:fld>
            <a:endParaRPr lang="en-US"/>
          </a:p>
        </p:txBody>
      </p:sp>
      <p:sp>
        <p:nvSpPr>
          <p:cNvPr id="317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i="1" smtClean="0"/>
              <a:t>The second sub-clause is not new, it is all wording from the 2006 standard.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5F03995A-5B0D-45B6-8696-84B92A12C331}" type="datetimeFigureOut">
              <a:rPr lang="en-US"/>
              <a:pPr>
                <a:defRPr/>
              </a:pPr>
              <a:t>6/15/2011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5C6AD4E4-A140-4AEE-8EC8-C3D45C3F6C22}"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CD042D9-EDA3-4358-AB29-5028A90ADCF7}" type="datetimeFigureOut">
              <a:rPr lang="en-US"/>
              <a:pPr>
                <a:defRPr/>
              </a:pPr>
              <a:t>6/15/2011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7D1BD3C-7697-4642-83EC-F2EBE904BD97}"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9C41DB7-3241-41AE-A947-5A34AD79C52A}" type="datetimeFigureOut">
              <a:rPr lang="en-US"/>
              <a:pPr>
                <a:defRPr/>
              </a:pPr>
              <a:t>6/15/2011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E971549-50F1-4620-AB41-BC4172756321}"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95E5665-B671-4B05-A007-A75C0E2F639A}" type="datetimeFigureOut">
              <a:rPr lang="en-US"/>
              <a:pPr>
                <a:defRPr/>
              </a:pPr>
              <a:t>6/15/2011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A89C678-649F-4E6B-AF64-C358775059F1}"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F6E9BB40-36FE-4235-AEA0-F2DE5BA45998}" type="datetimeFigureOut">
              <a:rPr lang="en-US"/>
              <a:pPr>
                <a:defRPr/>
              </a:pPr>
              <a:t>6/15/2011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C22C539-4F4C-41B5-9966-016FD87CBF57}"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7DE9B63D-4D57-4584-AA73-3BA5F0D97C14}" type="datetimeFigureOut">
              <a:rPr lang="en-US"/>
              <a:pPr>
                <a:defRPr/>
              </a:pPr>
              <a:t>6/15/2011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0278F8A8-5739-455C-A687-ADC2896751F3}"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59CE40BB-3CD2-41B6-9F0F-7DAF4BCAEACC}" type="datetimeFigureOut">
              <a:rPr lang="en-US"/>
              <a:pPr>
                <a:defRPr/>
              </a:pPr>
              <a:t>6/15/2011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5ECAB975-BFA6-478E-BC9A-573AE942540F}"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470302EC-09BE-463F-A56C-B6EF4B27A287}" type="datetimeFigureOut">
              <a:rPr lang="en-US"/>
              <a:pPr>
                <a:defRPr/>
              </a:pPr>
              <a:t>6/15/2011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63E6708B-8D92-474E-A1DE-4EE001863777}"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AAD44C7B-E026-4A5F-98E7-FFFAEA81E7E1}" type="datetimeFigureOut">
              <a:rPr lang="en-US"/>
              <a:pPr>
                <a:defRPr/>
              </a:pPr>
              <a:t>6/15/2011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C8AE6827-3585-4084-BFD8-ECA4FB0EC8D3}"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E500BBAC-F2A0-4342-A4BE-DB6E200163F2}" type="datetimeFigureOut">
              <a:rPr lang="en-US"/>
              <a:pPr>
                <a:defRPr/>
              </a:pPr>
              <a:t>6/15/2011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36DA45B2-D869-428E-B38E-A786C90CFBB4}"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66A4CE19-2F77-43DF-B0D8-A945C3E7DFBB}" type="datetimeFigureOut">
              <a:rPr lang="en-US"/>
              <a:pPr>
                <a:defRPr/>
              </a:pPr>
              <a:t>6/15/2011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4776ACF-61AE-412F-A88C-F170DE386313}"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C5A1AEF9-E33F-4451-874D-D76C66541A85}" type="datetimeFigureOut">
              <a:rPr lang="en-US"/>
              <a:pPr>
                <a:defRPr/>
              </a:pPr>
              <a:t>6/15/2011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3B480283-D2B9-4C8E-B188-3EBB98439F24}" type="slidenum">
              <a:rPr lang="en-US"/>
              <a:pPr>
                <a:defRPr/>
              </a:pPr>
              <a:t>‹Nº›</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Arial" charset="0"/>
        </a:defRPr>
      </a:lvl2pPr>
      <a:lvl3pPr algn="ctr" rtl="0" eaLnBrk="0" fontAlgn="base" hangingPunct="0">
        <a:spcBef>
          <a:spcPct val="0"/>
        </a:spcBef>
        <a:spcAft>
          <a:spcPct val="0"/>
        </a:spcAft>
        <a:defRPr sz="4100" b="1">
          <a:solidFill>
            <a:schemeClr val="tx1"/>
          </a:solidFill>
          <a:latin typeface="Arial" charset="0"/>
        </a:defRPr>
      </a:lvl3pPr>
      <a:lvl4pPr algn="ctr" rtl="0" eaLnBrk="0" fontAlgn="base" hangingPunct="0">
        <a:spcBef>
          <a:spcPct val="0"/>
        </a:spcBef>
        <a:spcAft>
          <a:spcPct val="0"/>
        </a:spcAft>
        <a:defRPr sz="4100" b="1">
          <a:solidFill>
            <a:schemeClr val="tx1"/>
          </a:solidFill>
          <a:latin typeface="Arial" charset="0"/>
        </a:defRPr>
      </a:lvl4pPr>
      <a:lvl5pPr algn="ctr" rtl="0" eaLnBrk="0" fontAlgn="base" hangingPunct="0">
        <a:spcBef>
          <a:spcPct val="0"/>
        </a:spcBef>
        <a:spcAft>
          <a:spcPct val="0"/>
        </a:spcAft>
        <a:defRPr sz="4100" b="1">
          <a:solidFill>
            <a:schemeClr val="tx1"/>
          </a:solidFill>
          <a:latin typeface="Arial" charset="0"/>
        </a:defRPr>
      </a:lvl5pPr>
      <a:lvl6pPr marL="457200" algn="ctr" rtl="0" fontAlgn="base">
        <a:spcBef>
          <a:spcPct val="0"/>
        </a:spcBef>
        <a:spcAft>
          <a:spcPct val="0"/>
        </a:spcAft>
        <a:defRPr sz="4100" b="1">
          <a:solidFill>
            <a:schemeClr val="tx1"/>
          </a:solidFill>
          <a:latin typeface="Arial" charset="0"/>
        </a:defRPr>
      </a:lvl6pPr>
      <a:lvl7pPr marL="914400" algn="ctr" rtl="0" fontAlgn="base">
        <a:spcBef>
          <a:spcPct val="0"/>
        </a:spcBef>
        <a:spcAft>
          <a:spcPct val="0"/>
        </a:spcAft>
        <a:defRPr sz="4100" b="1">
          <a:solidFill>
            <a:schemeClr val="tx1"/>
          </a:solidFill>
          <a:latin typeface="Arial" charset="0"/>
        </a:defRPr>
      </a:lvl7pPr>
      <a:lvl8pPr marL="1371600" algn="ctr" rtl="0" fontAlgn="base">
        <a:spcBef>
          <a:spcPct val="0"/>
        </a:spcBef>
        <a:spcAft>
          <a:spcPct val="0"/>
        </a:spcAft>
        <a:defRPr sz="4100" b="1">
          <a:solidFill>
            <a:schemeClr val="tx1"/>
          </a:solidFill>
          <a:latin typeface="Arial" charset="0"/>
        </a:defRPr>
      </a:lvl8pPr>
      <a:lvl9pPr marL="1828800" algn="ctr" rtl="0" fontAlgn="base">
        <a:spcBef>
          <a:spcPct val="0"/>
        </a:spcBef>
        <a:spcAft>
          <a:spcPct val="0"/>
        </a:spcAft>
        <a:defRPr sz="4100" b="1">
          <a:solidFill>
            <a:schemeClr val="tx1"/>
          </a:solidFill>
          <a:latin typeface="Arial"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eaLnBrk="1" fontAlgn="auto" hangingPunct="1">
              <a:spcAft>
                <a:spcPts val="0"/>
              </a:spcAft>
              <a:defRPr/>
            </a:pPr>
            <a:r>
              <a:rPr lang="en-US" dirty="0" smtClean="0">
                <a:latin typeface="Arial Black" pitchFamily="34" charset="0"/>
              </a:rPr>
              <a:t>ISO/IEC 17021:2011</a:t>
            </a:r>
            <a:br>
              <a:rPr lang="en-US" dirty="0" smtClean="0">
                <a:latin typeface="Arial Black" pitchFamily="34" charset="0"/>
              </a:rPr>
            </a:br>
            <a:r>
              <a:rPr lang="en-US" dirty="0" smtClean="0">
                <a:latin typeface="Arial Black" pitchFamily="34" charset="0"/>
              </a:rPr>
              <a:t>PROCESO DE </a:t>
            </a:r>
            <a:r>
              <a:rPr lang="es-MX" dirty="0" err="1" smtClean="0">
                <a:latin typeface="Arial Black" pitchFamily="34" charset="0"/>
              </a:rPr>
              <a:t>AuditORÍA</a:t>
            </a:r>
            <a:endParaRPr lang="es-MX" dirty="0">
              <a:latin typeface="Arial Black" pitchFamily="34" charset="0"/>
            </a:endParaRPr>
          </a:p>
        </p:txBody>
      </p:sp>
      <p:sp>
        <p:nvSpPr>
          <p:cNvPr id="3" name="Subtitle 2"/>
          <p:cNvSpPr>
            <a:spLocks noGrp="1"/>
          </p:cNvSpPr>
          <p:nvPr>
            <p:ph type="subTitle" idx="1"/>
          </p:nvPr>
        </p:nvSpPr>
        <p:spPr>
          <a:xfrm>
            <a:off x="1447800" y="3276600"/>
            <a:ext cx="6400800" cy="1752600"/>
          </a:xfrm>
        </p:spPr>
        <p:txBody>
          <a:bodyPr>
            <a:normAutofit fontScale="92500" lnSpcReduction="20000"/>
          </a:bodyPr>
          <a:lstStyle/>
          <a:p>
            <a:pPr eaLnBrk="1" fontAlgn="auto" hangingPunct="1">
              <a:spcAft>
                <a:spcPts val="0"/>
              </a:spcAft>
              <a:buClr>
                <a:schemeClr val="tx1">
                  <a:shade val="95000"/>
                </a:schemeClr>
              </a:buClr>
              <a:buFont typeface="Wingdings 2"/>
              <a:buNone/>
              <a:defRPr/>
            </a:pPr>
            <a:endParaRPr lang="en-US" dirty="0"/>
          </a:p>
          <a:p>
            <a:pPr eaLnBrk="1" fontAlgn="auto" hangingPunct="1">
              <a:spcAft>
                <a:spcPts val="0"/>
              </a:spcAft>
              <a:buClr>
                <a:schemeClr val="tx1">
                  <a:shade val="95000"/>
                </a:schemeClr>
              </a:buClr>
              <a:buFont typeface="Wingdings 2"/>
              <a:buNone/>
              <a:defRPr/>
            </a:pPr>
            <a:r>
              <a:rPr lang="es-MX" dirty="0" smtClean="0">
                <a:latin typeface="Arial Black" pitchFamily="34" charset="0"/>
              </a:rPr>
              <a:t>Presentado a IAAC </a:t>
            </a:r>
          </a:p>
          <a:p>
            <a:pPr eaLnBrk="1" fontAlgn="auto" hangingPunct="1">
              <a:spcAft>
                <a:spcPts val="0"/>
              </a:spcAft>
              <a:buClr>
                <a:schemeClr val="tx1">
                  <a:shade val="95000"/>
                </a:schemeClr>
              </a:buClr>
              <a:buFont typeface="Wingdings 2"/>
              <a:buNone/>
              <a:defRPr/>
            </a:pPr>
            <a:r>
              <a:rPr lang="es-MX" dirty="0" smtClean="0">
                <a:latin typeface="Arial Black" pitchFamily="34" charset="0"/>
              </a:rPr>
              <a:t>Por Mario Llerenas</a:t>
            </a:r>
          </a:p>
          <a:p>
            <a:pPr eaLnBrk="1" fontAlgn="auto" hangingPunct="1">
              <a:spcAft>
                <a:spcPts val="0"/>
              </a:spcAft>
              <a:buClr>
                <a:schemeClr val="tx1">
                  <a:shade val="95000"/>
                </a:schemeClr>
              </a:buClr>
              <a:buFont typeface="Wingdings 2"/>
              <a:buNone/>
              <a:defRPr/>
            </a:pPr>
            <a:r>
              <a:rPr lang="es-MX" dirty="0" smtClean="0">
                <a:latin typeface="Arial Black" pitchFamily="34" charset="0"/>
              </a:rPr>
              <a:t>14 de Junio, 2011</a:t>
            </a:r>
            <a:endParaRPr lang="es-MX" dirty="0">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2ADA0B81-A848-4728-9EA4-80BAC73555F0}" type="slidenum">
              <a:rPr lang="en-US"/>
              <a:pPr>
                <a:defRPr/>
              </a:pPr>
              <a:t>10</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 Requisitos generales</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9.1.1 Programa de auditoría </a:t>
            </a:r>
            <a:endParaRPr lang="es-MX" sz="2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400" dirty="0" smtClean="0">
                <a:latin typeface="Arial Black" pitchFamily="34" charset="0"/>
              </a:rPr>
              <a:t>9.1.1.2</a:t>
            </a:r>
          </a:p>
          <a:p>
            <a:pPr marL="548640" indent="-411480" eaLnBrk="1" fontAlgn="auto" hangingPunct="1">
              <a:spcAft>
                <a:spcPts val="0"/>
              </a:spcAft>
              <a:buClr>
                <a:schemeClr val="tx1">
                  <a:shade val="95000"/>
                </a:schemeClr>
              </a:buClr>
              <a:buFont typeface="Wingdings 2"/>
              <a:buNone/>
              <a:defRPr/>
            </a:pPr>
            <a:endParaRPr lang="es-MX" sz="24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000" dirty="0" smtClean="0">
                <a:latin typeface="Arial Black" pitchFamily="34" charset="0"/>
              </a:rPr>
              <a:t>NOTA 1 El anexo E presenta un diagrama de flujo de una auditoría y de un proceso de certificación de tercera parte típico.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NOTA 2 El Anexo F enumera los elementos adicionales que pueden tenerse en cuenta cuando se desarrolla o revisa un programa de auditoría. </a:t>
            </a:r>
            <a:endParaRPr lang="es-MX" sz="2000" b="1"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B32DCAA3-1377-4600-A037-084FFA6A8EB7}" type="slidenum">
              <a:rPr lang="en-US"/>
              <a:pPr>
                <a:defRPr/>
              </a:pPr>
              <a:t>11</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 Requisitos generales</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9.1.1 Programa de auditoría </a:t>
            </a:r>
            <a:endParaRPr lang="es-MX" sz="2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9.1.1.3 </a:t>
            </a:r>
            <a:r>
              <a:rPr lang="es-MX" sz="2400" dirty="0" smtClean="0">
                <a:solidFill>
                  <a:srgbClr val="FFFF00"/>
                </a:solidFill>
                <a:latin typeface="Arial Black" pitchFamily="34" charset="0"/>
              </a:rPr>
              <a:t>Cuando un organismo de certificación tenga en cuenta certificaciones ya otorgadas u otras auditorías ya realizadas al cliente, debe recopilar información verificable suficiente y registrar cualquier ajuste en el programa de auditoría.</a:t>
            </a:r>
            <a:endParaRPr lang="es-MX" sz="2400" b="1"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3A96B7F4-5C80-4C53-9A71-AAD7A7EF9601}" type="slidenum">
              <a:rPr lang="en-US"/>
              <a:pPr>
                <a:defRPr/>
              </a:pPr>
              <a:t>12</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92500" lnSpcReduction="10000"/>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a:t>
            </a: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400" b="1" dirty="0" smtClean="0">
                <a:solidFill>
                  <a:srgbClr val="FFFF00"/>
                </a:solidFill>
                <a:latin typeface="Arial Black" pitchFamily="34" charset="0"/>
              </a:rPr>
              <a:t>9.1.2 </a:t>
            </a:r>
            <a:r>
              <a:rPr lang="es-MX" sz="2400" b="1" dirty="0" smtClean="0">
                <a:latin typeface="Arial Black" pitchFamily="34" charset="0"/>
              </a:rPr>
              <a:t>Plan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9.1.2.1 Generalidades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400" dirty="0" smtClean="0">
                <a:solidFill>
                  <a:srgbClr val="FFFF00"/>
                </a:solidFill>
                <a:latin typeface="Arial Black" pitchFamily="34" charset="0"/>
              </a:rPr>
              <a:t>El organismo de certificación debe asegurarse  de que se establezca un plan para cada auditoría, </a:t>
            </a:r>
            <a:r>
              <a:rPr lang="es-MX" sz="2400" dirty="0" smtClean="0">
                <a:latin typeface="Arial Black" pitchFamily="34" charset="0"/>
              </a:rPr>
              <a:t>identificada en el programa de auditoría</a:t>
            </a:r>
            <a:r>
              <a:rPr lang="es-MX" sz="2400" dirty="0" smtClean="0">
                <a:solidFill>
                  <a:srgbClr val="FFFF00"/>
                </a:solidFill>
                <a:latin typeface="Arial Black" pitchFamily="34" charset="0"/>
              </a:rPr>
              <a:t>, que proporcione las bases para llegar a un acuerdo sobre la realización y la programación de las actividades de auditoría. Este plan de auditoría debe basarse en requisitos documentados del organismo de certificación. </a:t>
            </a:r>
          </a:p>
          <a:p>
            <a:pPr marL="548640" indent="-411480" eaLnBrk="1" fontAlgn="auto" hangingPunct="1">
              <a:spcAft>
                <a:spcPts val="0"/>
              </a:spcAft>
              <a:buClr>
                <a:schemeClr val="tx1">
                  <a:shade val="95000"/>
                </a:schemeClr>
              </a:buClr>
              <a:buFont typeface="Wingdings 2"/>
              <a:buNone/>
              <a:defRPr/>
            </a:pPr>
            <a:r>
              <a:rPr lang="es-MX" sz="2400" dirty="0" smtClean="0">
                <a:solidFill>
                  <a:srgbClr val="FFFF00"/>
                </a:solidFill>
                <a:latin typeface="Arial Black" pitchFamily="34" charset="0"/>
              </a:rPr>
              <a:t>    </a:t>
            </a:r>
            <a:r>
              <a:rPr lang="es-MX" sz="2400" strike="sngStrike" dirty="0" smtClean="0">
                <a:solidFill>
                  <a:srgbClr val="FFFF00"/>
                </a:solidFill>
                <a:latin typeface="Arial Black" pitchFamily="34" charset="0"/>
              </a:rPr>
              <a:t>elaborado de acuerdo con los lineamientos descritos en ISO 19011.</a:t>
            </a:r>
            <a:endParaRPr lang="es-MX" sz="2400" b="1" strike="sngStrike"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294A3F3E-9C27-4473-894F-AF86BDDF488D}" type="slidenum">
              <a:rPr lang="en-US"/>
              <a:pPr>
                <a:defRPr/>
              </a:pPr>
              <a:t>13</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a:t>
            </a: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400" b="1" dirty="0" smtClean="0">
                <a:latin typeface="Arial Black" pitchFamily="34" charset="0"/>
              </a:rPr>
              <a:t>9.1.2.2 Determinación de los objetivos, alcance y criterios de la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9.1.2.2.1 El organismo de certificación debe determinar  los objetivos de la auditoría. El organismo de certificación, después de consultar al cliente, debe establecer el alcance de la auditoría  y sus criterios, incluida cualquier modificación.</a:t>
            </a:r>
            <a:endParaRPr lang="es-MX"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CB9162A3-692C-4E56-9AAE-85BB86E834FA}" type="slidenum">
              <a:rPr lang="en-US"/>
              <a:pPr>
                <a:defRPr/>
              </a:pPr>
              <a:t>14</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77500" lnSpcReduction="2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600" b="1" dirty="0" smtClean="0">
                <a:solidFill>
                  <a:srgbClr val="FFFF00"/>
                </a:solidFill>
                <a:latin typeface="Arial Black" pitchFamily="34" charset="0"/>
              </a:rPr>
              <a:t> </a:t>
            </a:r>
            <a:r>
              <a:rPr lang="es-MX" sz="3600" b="1" dirty="0" smtClean="0">
                <a:solidFill>
                  <a:srgbClr val="FFFF00"/>
                </a:solidFill>
                <a:latin typeface="Arial Black" pitchFamily="34" charset="0"/>
              </a:rPr>
              <a:t>Requisitos relativos a los Procesos</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900" b="1" dirty="0" smtClean="0">
                <a:latin typeface="Arial Black" pitchFamily="34" charset="0"/>
              </a:rPr>
              <a:t>9.1.2.2 </a:t>
            </a:r>
            <a:r>
              <a:rPr lang="es-MX" sz="3200" b="1" dirty="0" smtClean="0">
                <a:latin typeface="Arial Black" pitchFamily="34" charset="0"/>
              </a:rPr>
              <a:t>Determinación de los objetivos, alcance y criterios de la auditoría</a:t>
            </a:r>
            <a:endParaRPr lang="es-MX" sz="2900" b="1"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9.1.2.2.2 Los objetivos de la auditoría deben describir lo que se debe lograr con la auditoría y deben incluir lo siguiente:</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 …determinación de conformidad…con los criterios de auditoría;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b) …capacidad del sistema de gestión para asegurar que la organización del cliente cumple los requisitos legales, reglamentarios y contractuales aplicables;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1800" dirty="0" smtClean="0">
                <a:latin typeface="Arial Black" pitchFamily="34" charset="0"/>
              </a:rPr>
              <a:t>NOTA Una certificación de un sistema de gestión no es una auditoría de cumplimiento legal.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c) …eficacia del sistema de gestión para asegurar que la organización del cliente cumple continuamente  sus objetivos especificados;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d) …áreas de mejora potencial del sistema de gestión</a:t>
            </a:r>
            <a:r>
              <a:rPr lang="en-US" sz="2400" dirty="0" smtClean="0">
                <a:latin typeface="Arial Black" pitchFamily="34" charset="0"/>
              </a:rPr>
              <a:t>.</a:t>
            </a:r>
            <a:endParaRPr lang="en-US"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ACB8C5A4-0B21-40DF-9835-E8B6F0F676E7}" type="slidenum">
              <a:rPr lang="en-US"/>
              <a:pPr>
                <a:defRPr/>
              </a:pPr>
              <a:t>15</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85000" lnSpcReduction="1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200" b="1" dirty="0" smtClean="0">
                <a:solidFill>
                  <a:srgbClr val="FFFF00"/>
                </a:solidFill>
                <a:latin typeface="Arial Black" pitchFamily="34" charset="0"/>
              </a:rPr>
              <a:t> </a:t>
            </a:r>
            <a:r>
              <a:rPr lang="es-MX" sz="3200" b="1" dirty="0" smtClean="0">
                <a:solidFill>
                  <a:srgbClr val="FFFF00"/>
                </a:solidFill>
                <a:latin typeface="Arial Black" pitchFamily="34" charset="0"/>
              </a:rPr>
              <a:t>Requisitos relativos a los Procesos</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900" b="1" dirty="0" smtClean="0">
                <a:latin typeface="Arial Black" pitchFamily="34" charset="0"/>
              </a:rPr>
              <a:t>9.1.2.2 </a:t>
            </a:r>
            <a:r>
              <a:rPr lang="es-MX" sz="3200" b="1" dirty="0" smtClean="0">
                <a:latin typeface="Arial Black" pitchFamily="34" charset="0"/>
              </a:rPr>
              <a:t>Determinación de los objetivos, alcance y criterios de la auditoría</a:t>
            </a:r>
            <a:endParaRPr lang="es-MX" sz="2900" b="1"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9.1.2.2.3 El alcance de la auditoría debe describir la extensión y los límites de las auditorías, tal como, las ubicaciones físicas, las unidades organizacionales, las actividades y los procesos a auditar. Cuando el proceso inicial o de renovación consista en más de una auditoría (por ejemplo, al cubrir diferentes ubicaciones), el alcance de una auditoría individual puede no cubrir por completo el alcance de la certificación, pero el conjunto de auditorías debe ser coherente con el alcance del documento de la certificación. </a:t>
            </a:r>
            <a:endParaRPr lang="es-MX"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17983EE-A27E-449C-8B30-4D2F732B0DDF}" type="slidenum">
              <a:rPr lang="en-US"/>
              <a:pPr>
                <a:defRPr/>
              </a:pPr>
              <a:t>16</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lnSpcReduction="10000"/>
          </a:bodyPr>
          <a:lstStyle/>
          <a:p>
            <a:pPr marL="609600" indent="-609600" eaLnBrk="1" fontAlgn="auto" hangingPunct="1">
              <a:spcAft>
                <a:spcPts val="0"/>
              </a:spcAft>
              <a:buClr>
                <a:schemeClr val="tx1">
                  <a:shade val="95000"/>
                </a:schemeClr>
              </a:buClr>
              <a:buFont typeface="Wingdings 2"/>
              <a:buNone/>
              <a:defRPr/>
            </a:pPr>
            <a:r>
              <a:rPr lang="en-US" b="1" dirty="0" smtClean="0">
                <a:solidFill>
                  <a:srgbClr val="FFFF00"/>
                </a:solidFill>
                <a:latin typeface="Arial Black" pitchFamily="34" charset="0"/>
              </a:rPr>
              <a:t>9	 </a:t>
            </a:r>
            <a:r>
              <a:rPr lang="es-MX" b="1" dirty="0" smtClean="0">
                <a:solidFill>
                  <a:srgbClr val="FFFF00"/>
                </a:solidFill>
                <a:latin typeface="Arial Black" pitchFamily="34" charset="0"/>
              </a:rPr>
              <a:t>Requisitos relativos a los Procesos </a:t>
            </a: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b="1" dirty="0" smtClean="0">
                <a:latin typeface="Arial Black" pitchFamily="34" charset="0"/>
              </a:rPr>
              <a:t>9.1.2.2 Determinación de los objetivos, alcance y criterios de la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9.1.2.2.4 Los criterios de auditoría deben servir  de referencia para la determinación de la conformidad y deben incluir:</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 los requisitos de un documento normativo definido sobre sistemas de gestión;</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 los procesos definidos y la documentación del sistema de gestión desarrollada por el cliente. </a:t>
            </a:r>
            <a:endParaRPr lang="es-MX"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E286E432-C3C1-4A39-A1B6-67670E54A235}" type="slidenum">
              <a:rPr lang="en-US"/>
              <a:pPr>
                <a:defRPr/>
              </a:pPr>
              <a:t>17</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62500" lnSpcReduction="2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b="1" dirty="0" smtClean="0">
                <a:solidFill>
                  <a:srgbClr val="FFFF00"/>
                </a:solidFill>
                <a:latin typeface="Arial Black" pitchFamily="34" charset="0"/>
              </a:rPr>
              <a:t> </a:t>
            </a:r>
            <a:r>
              <a:rPr lang="es-MX" b="1" dirty="0" smtClean="0">
                <a:solidFill>
                  <a:srgbClr val="FFFF00"/>
                </a:solidFill>
                <a:latin typeface="Arial Black" pitchFamily="34" charset="0"/>
              </a:rPr>
              <a:t>Requisitos relativos a los Procesos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400" b="1" dirty="0" smtClean="0">
                <a:latin typeface="Arial Black" pitchFamily="34" charset="0"/>
              </a:rPr>
              <a:t>9.1.2.3 Preparación del plan de auditoría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El plan de auditoría debe ajustarse a los objetivos y el alcance de la auditoría. El plan de auditoría debe al menos incluir o hacer referencia a lo siguiente:</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 los objetivos de la auditores;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b) los criterios de la auditoría;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c) el alcance de auditoría, incluida la identificación de las unidades organizacionales y funcionales o de los procesos a auditar;</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d) las fechas y los sitios en los que se van a realizar las actividades de auditoría in situ, incluidas las visitas a los sitios temporales, cuando corresponda;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e) el tiempo y la duración previstos para las actividades de auditoría in situ, y</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f) las funciones y responsabilidades de los miembros equipo auditor y de las personas que los acompañan.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000" dirty="0" smtClean="0">
                <a:latin typeface="Arial Black" pitchFamily="34" charset="0"/>
              </a:rPr>
              <a:t>NOTA 1 La información del plan de auditoría puede estar contenida en más de</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un documento.</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NOTA 2 El Anexo F enumera los elementos adicionales que pueden tenerse en</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cuenta cuando se prepara o revisa un plan de auditoría</a:t>
            </a:r>
            <a:r>
              <a:rPr lang="en-US" sz="2000" dirty="0" smtClean="0">
                <a:latin typeface="Arial Black" pitchFamily="34" charset="0"/>
              </a:rPr>
              <a:t>.</a:t>
            </a:r>
            <a:endParaRPr lang="en-US" sz="20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A2006DCB-0AE9-49D9-9617-E84CB684D89F}" type="slidenum">
              <a:rPr lang="en-US"/>
              <a:pPr>
                <a:defRPr/>
              </a:pPr>
              <a:t>18</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85000" lnSpcReduction="1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600" b="1" dirty="0" smtClean="0">
                <a:solidFill>
                  <a:srgbClr val="FFFF00"/>
                </a:solidFill>
                <a:latin typeface="Arial Black" pitchFamily="34" charset="0"/>
              </a:rPr>
              <a:t> </a:t>
            </a:r>
            <a:r>
              <a:rPr lang="es-MX" sz="3600" b="1" dirty="0" smtClean="0">
                <a:solidFill>
                  <a:srgbClr val="FFFF00"/>
                </a:solidFill>
                <a:latin typeface="Arial Black" pitchFamily="34" charset="0"/>
              </a:rPr>
              <a:t>Requisitos relativos a los Procesos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rPr>
              <a:t>	</a:t>
            </a:r>
            <a:r>
              <a:rPr lang="es-MX" sz="2400" b="1" dirty="0" smtClean="0">
                <a:solidFill>
                  <a:srgbClr val="FFFF00"/>
                </a:solidFill>
                <a:latin typeface="Arial Black" pitchFamily="34" charset="0"/>
              </a:rPr>
              <a:t>9.1.3 </a:t>
            </a:r>
            <a:r>
              <a:rPr lang="es-MX" sz="2400" b="1" dirty="0" smtClean="0">
                <a:latin typeface="Arial Black" pitchFamily="34" charset="0"/>
              </a:rPr>
              <a:t>Selección del equipo auditor y asignación de tareas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9.1.3.1 </a:t>
            </a:r>
            <a:r>
              <a:rPr lang="es-MX" sz="2400" dirty="0" smtClean="0">
                <a:solidFill>
                  <a:srgbClr val="FFFF00"/>
                </a:solidFill>
                <a:latin typeface="Arial Black" pitchFamily="34" charset="0"/>
              </a:rPr>
              <a:t>El organismo de certificación debe tener un proceso de selección y de designación del equipo auditor, incluido el líder del equipo auditor teniendo en cuenta las competencias necesarias para lograr los objetivos de la auditoría. </a:t>
            </a:r>
            <a:r>
              <a:rPr lang="es-MX" sz="2400" strike="sngStrike" dirty="0" smtClean="0">
                <a:solidFill>
                  <a:srgbClr val="FFFF00"/>
                </a:solidFill>
                <a:latin typeface="Arial Black" pitchFamily="34" charset="0"/>
              </a:rPr>
              <a:t>Este proceso debe estar basado en requisitos documentados, de acuerdo con los lineamientos descritos en ISO 19011. </a:t>
            </a:r>
            <a:r>
              <a:rPr lang="es-MX" sz="2500" dirty="0" smtClean="0">
                <a:latin typeface="Arial Black" pitchFamily="34" charset="0"/>
              </a:rPr>
              <a:t>Si solo hay un auditor, este debe tener las competencias para realizar las tareas de un líder del equipo auditor aplicables  a la auditoría en cuestión. </a:t>
            </a:r>
            <a:endParaRPr lang="es-MX"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8F5F58B3-719F-4CCA-9566-B87A20A5970C}" type="slidenum">
              <a:rPr lang="en-US"/>
              <a:pPr>
                <a:defRPr/>
              </a:pPr>
              <a:t>19</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77500" lnSpcReduction="2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200" b="1" dirty="0" smtClean="0">
                <a:solidFill>
                  <a:srgbClr val="FFFF00"/>
                </a:solidFill>
                <a:latin typeface="Arial Black" pitchFamily="34" charset="0"/>
              </a:rPr>
              <a:t> </a:t>
            </a:r>
            <a:r>
              <a:rPr lang="es-MX" sz="3200" b="1" dirty="0" smtClean="0">
                <a:solidFill>
                  <a:srgbClr val="FFFF00"/>
                </a:solidFill>
                <a:latin typeface="Arial Black" pitchFamily="34" charset="0"/>
              </a:rPr>
              <a:t>Requisitos relativos a los Procesos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rPr>
              <a:t>	</a:t>
            </a:r>
            <a:r>
              <a:rPr lang="es-MX" sz="2400" b="1" dirty="0" smtClean="0">
                <a:solidFill>
                  <a:srgbClr val="FFFF00"/>
                </a:solidFill>
                <a:latin typeface="Arial Black" pitchFamily="34" charset="0"/>
              </a:rPr>
              <a:t>9.1.3 </a:t>
            </a:r>
            <a:r>
              <a:rPr lang="es-MX" sz="2400" b="1" dirty="0" smtClean="0">
                <a:latin typeface="Arial Black" pitchFamily="34" charset="0"/>
              </a:rPr>
              <a:t>Selección del equipo auditor y asignación de tareas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9.1.3.2 Al decidir el tamaño y la composición del equipo auditor, se debe tener en cuenta lo siguiente:</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 los objetivos, alcance y criterios de la auditoría y, la duración estimada de la misma;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b) si la auditoría es una auditoría combinada, integrada  o conjunta;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c) la competencia global del equipo auditor necesaria para lograr los objetivos de la auditoría;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d) los requisitos de la certificación (incluidos todos los requisitos legales, reglamentarios o contractuales aplicables);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e) el idioma y la cultura; y</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f) si los miembros del equipo auditor han auditado previamente el sistema de gestión del cliente</a:t>
            </a:r>
            <a:r>
              <a:rPr lang="en-US" sz="2400" dirty="0" smtClean="0">
                <a:latin typeface="Arial Black" pitchFamily="34" charset="0"/>
              </a:rPr>
              <a:t>.</a:t>
            </a:r>
            <a:endParaRPr lang="en-US"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latin typeface="Arial Black" pitchFamily="34" charset="0"/>
              </a:rPr>
              <a:t>ISO/IEC 17021:2011</a:t>
            </a:r>
            <a:br>
              <a:rPr lang="en-US" dirty="0" smtClean="0">
                <a:latin typeface="Arial Black" pitchFamily="34" charset="0"/>
              </a:rPr>
            </a:br>
            <a:r>
              <a:rPr lang="en-US" dirty="0" err="1" smtClean="0">
                <a:latin typeface="Arial Black" pitchFamily="34" charset="0"/>
              </a:rPr>
              <a:t>Proceso</a:t>
            </a:r>
            <a:r>
              <a:rPr lang="en-US" dirty="0" smtClean="0">
                <a:latin typeface="Arial Black" pitchFamily="34" charset="0"/>
              </a:rPr>
              <a:t> de </a:t>
            </a:r>
            <a:r>
              <a:rPr lang="en-US" dirty="0" err="1" smtClean="0">
                <a:latin typeface="Arial Black" pitchFamily="34" charset="0"/>
              </a:rPr>
              <a:t>Auditoría</a:t>
            </a:r>
            <a:endParaRPr lang="en-US" dirty="0"/>
          </a:p>
        </p:txBody>
      </p:sp>
      <p:sp>
        <p:nvSpPr>
          <p:cNvPr id="3" name="Content Placeholder 2"/>
          <p:cNvSpPr>
            <a:spLocks noGrp="1"/>
          </p:cNvSpPr>
          <p:nvPr>
            <p:ph idx="1"/>
          </p:nvPr>
        </p:nvSpPr>
        <p:spPr>
          <a:xfrm>
            <a:off x="457200" y="1600200"/>
            <a:ext cx="8229600" cy="4709160"/>
          </a:xfrm>
        </p:spPr>
        <p:txBody>
          <a:bodyPr>
            <a:normAutofit lnSpcReduction="10000"/>
          </a:bodyPr>
          <a:lstStyle/>
          <a:p>
            <a:pPr marL="651510" indent="-514350" eaLnBrk="1" fontAlgn="auto" hangingPunct="1">
              <a:spcAft>
                <a:spcPts val="0"/>
              </a:spcAft>
              <a:buClr>
                <a:schemeClr val="tx1">
                  <a:shade val="95000"/>
                </a:schemeClr>
              </a:buClr>
              <a:buFont typeface="Wingdings 2"/>
              <a:buNone/>
              <a:defRPr/>
            </a:pPr>
            <a:r>
              <a:rPr lang="en-US" dirty="0" smtClean="0">
                <a:solidFill>
                  <a:srgbClr val="FFFF00"/>
                </a:solidFill>
                <a:latin typeface="Arial Black" pitchFamily="34" charset="0"/>
              </a:rPr>
              <a:t>2	</a:t>
            </a:r>
            <a:r>
              <a:rPr lang="es-MX" dirty="0" smtClean="0">
                <a:solidFill>
                  <a:srgbClr val="FFFF00"/>
                </a:solidFill>
                <a:latin typeface="Arial Black" pitchFamily="34" charset="0"/>
              </a:rPr>
              <a:t>Referencias Normativas</a:t>
            </a:r>
          </a:p>
          <a:p>
            <a:pPr marL="868680" lvl="1" indent="-283464" eaLnBrk="1" fontAlgn="auto" hangingPunct="1">
              <a:spcAft>
                <a:spcPts val="0"/>
              </a:spcAft>
              <a:buFont typeface="Wingdings 2"/>
              <a:buChar char=""/>
              <a:defRPr/>
            </a:pPr>
            <a:r>
              <a:rPr lang="es-MX" dirty="0" smtClean="0">
                <a:solidFill>
                  <a:srgbClr val="FFFF00"/>
                </a:solidFill>
                <a:latin typeface="Arial Black" pitchFamily="34" charset="0"/>
              </a:rPr>
              <a:t>ISO 9000:2005, Sistemas de Gestión de la </a:t>
            </a:r>
            <a:r>
              <a:rPr lang="es-MX" i="1" dirty="0" smtClean="0">
                <a:solidFill>
                  <a:srgbClr val="FFFF00"/>
                </a:solidFill>
                <a:latin typeface="Arial Black" pitchFamily="34" charset="0"/>
              </a:rPr>
              <a:t> — Fundamentos y vocabulario </a:t>
            </a:r>
          </a:p>
          <a:p>
            <a:pPr marL="868680" lvl="1" indent="-283464" eaLnBrk="1" fontAlgn="auto" hangingPunct="1">
              <a:spcAft>
                <a:spcPts val="0"/>
              </a:spcAft>
              <a:buFont typeface="Wingdings 2"/>
              <a:buChar char=""/>
              <a:defRPr/>
            </a:pPr>
            <a:r>
              <a:rPr lang="es-MX" strike="sngStrike" dirty="0" smtClean="0">
                <a:solidFill>
                  <a:srgbClr val="FFFF00"/>
                </a:solidFill>
                <a:latin typeface="Arial Black" pitchFamily="34" charset="0"/>
              </a:rPr>
              <a:t>ISO 19011:2002, Directrices para la auditoría de sistemas de gestión de la calidad y/o ambiental2</a:t>
            </a:r>
            <a:endParaRPr lang="es-MX" i="1" strike="sngStrike" dirty="0" smtClean="0">
              <a:solidFill>
                <a:srgbClr val="FFFF00"/>
              </a:solidFill>
              <a:latin typeface="Arial Black" pitchFamily="34" charset="0"/>
            </a:endParaRPr>
          </a:p>
          <a:p>
            <a:pPr marL="868680" lvl="1" indent="-283464" eaLnBrk="1" fontAlgn="auto" hangingPunct="1">
              <a:spcAft>
                <a:spcPts val="0"/>
              </a:spcAft>
              <a:buFont typeface="Wingdings 2"/>
              <a:buChar char=""/>
              <a:defRPr/>
            </a:pPr>
            <a:r>
              <a:rPr lang="es-MX" dirty="0" smtClean="0">
                <a:solidFill>
                  <a:srgbClr val="FFFF00"/>
                </a:solidFill>
                <a:latin typeface="Arial Black" pitchFamily="34" charset="0"/>
              </a:rPr>
              <a:t>ISO/IEC 17000:2004, Evaluación de la </a:t>
            </a:r>
            <a:r>
              <a:rPr lang="es-MX" i="1" dirty="0" smtClean="0">
                <a:solidFill>
                  <a:srgbClr val="FFFF00"/>
                </a:solidFill>
                <a:latin typeface="Arial Black" pitchFamily="34" charset="0"/>
              </a:rPr>
              <a:t>conformidad — Vocabulario y principios generales </a:t>
            </a:r>
          </a:p>
          <a:p>
            <a:pPr marL="868680" lvl="1" indent="-283464" eaLnBrk="1" fontAlgn="auto" hangingPunct="1">
              <a:spcAft>
                <a:spcPts val="0"/>
              </a:spcAft>
              <a:buFont typeface="Wingdings 2"/>
              <a:buChar char=""/>
              <a:defRPr/>
            </a:pPr>
            <a:endParaRPr lang="es-MX" i="1" dirty="0" smtClean="0">
              <a:solidFill>
                <a:srgbClr val="FFFF00"/>
              </a:solidFill>
              <a:latin typeface="Arial Black" pitchFamily="34" charset="0"/>
            </a:endParaRPr>
          </a:p>
          <a:p>
            <a:pPr marL="868680" lvl="1" indent="-283464" eaLnBrk="1" fontAlgn="auto" hangingPunct="1">
              <a:spcAft>
                <a:spcPts val="0"/>
              </a:spcAft>
              <a:buFont typeface="Wingdings 2"/>
              <a:buChar char=""/>
              <a:defRPr/>
            </a:pPr>
            <a:r>
              <a:rPr lang="es-MX" sz="2000" strike="sngStrike" dirty="0" smtClean="0">
                <a:solidFill>
                  <a:srgbClr val="FFFF00"/>
                </a:solidFill>
                <a:latin typeface="Arial Black" pitchFamily="34" charset="0"/>
              </a:rPr>
              <a:t>2) Referencias en este documento a lo relevante en la guía ISO 19011 que aplica a las auditorías de otros tipos de sistemas de gestión</a:t>
            </a:r>
            <a:r>
              <a:rPr lang="en-US" sz="2000" strike="sngStrike" dirty="0" smtClean="0">
                <a:solidFill>
                  <a:srgbClr val="FFFF00"/>
                </a:solidFill>
                <a:latin typeface="Arial Black" pitchFamily="34" charset="0"/>
              </a:rPr>
              <a:t>.</a:t>
            </a:r>
            <a:endParaRPr lang="en-US" sz="2000" strike="sngStrike" dirty="0">
              <a:solidFill>
                <a:srgbClr val="FFFF00"/>
              </a:solidFill>
              <a:latin typeface="Arial Black"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036D7311-8E45-4971-B7CC-51C7AA1BB9F2}" type="slidenum">
              <a:rPr lang="en-US"/>
              <a:pPr>
                <a:defRPr/>
              </a:pPr>
              <a:t>20</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92500" lnSpcReduction="2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600" b="1" dirty="0" smtClean="0">
                <a:solidFill>
                  <a:srgbClr val="FFFF00"/>
                </a:solidFill>
                <a:latin typeface="Arial Black" pitchFamily="34" charset="0"/>
              </a:rPr>
              <a:t> </a:t>
            </a:r>
            <a:r>
              <a:rPr lang="es-MX" sz="3600" b="1" dirty="0" smtClean="0">
                <a:solidFill>
                  <a:srgbClr val="FFFF00"/>
                </a:solidFill>
                <a:latin typeface="Arial Black" pitchFamily="34" charset="0"/>
              </a:rPr>
              <a:t>Requisitos relativos a los Procesos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rPr>
              <a:t>	</a:t>
            </a:r>
            <a:r>
              <a:rPr lang="es-MX" sz="2400" b="1" dirty="0" smtClean="0">
                <a:solidFill>
                  <a:srgbClr val="FFFF00"/>
                </a:solidFill>
                <a:latin typeface="Arial Black" pitchFamily="34" charset="0"/>
              </a:rPr>
              <a:t>9.1.3 </a:t>
            </a:r>
            <a:r>
              <a:rPr lang="es-MX" sz="2400" b="1" dirty="0" smtClean="0">
                <a:latin typeface="Arial Black" pitchFamily="34" charset="0"/>
              </a:rPr>
              <a:t>Selección del equipo auditor y asignación de tareas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9.1.3.3 Los conocimientos y las habilidades necesarias del líder del equipo auditor y de los auditores se pueden completar con expertos técnicos, traductores e intérpretes que deben actuar bajo la dirección de un auditor. Cuando traductores o intérpretes son utilizados, ellos deben ser seleccionados de tal manera que no tengan influencia en la auditoría. </a:t>
            </a:r>
          </a:p>
          <a:p>
            <a:pPr marL="868680" lvl="1" indent="-283464" eaLnBrk="1" fontAlgn="auto" hangingPunct="1">
              <a:spcAft>
                <a:spcPts val="0"/>
              </a:spcAft>
              <a:buFont typeface="Wingdings 2"/>
              <a:buChar char=""/>
              <a:defRPr/>
            </a:pPr>
            <a:r>
              <a:rPr lang="es-MX" sz="2000" dirty="0" smtClean="0">
                <a:latin typeface="Arial Black" pitchFamily="34" charset="0"/>
              </a:rPr>
              <a:t>NOTA Los criterios de selección de los expertos técnicos se determinan caso por caso de acuerdo con las necesidades del equipo auditor y el alcance de la auditoría.</a:t>
            </a:r>
            <a:endParaRPr lang="es-MX" sz="20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85F3AA9B-C74C-4ABB-B558-F033B15ED0B5}" type="slidenum">
              <a:rPr lang="en-US"/>
              <a:pPr>
                <a:defRPr/>
              </a:pPr>
              <a:t>21</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lnSpcReduction="1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200" b="1" dirty="0" smtClean="0">
                <a:solidFill>
                  <a:srgbClr val="FFFF00"/>
                </a:solidFill>
                <a:latin typeface="Arial Black" pitchFamily="34" charset="0"/>
              </a:rPr>
              <a:t> </a:t>
            </a:r>
            <a:r>
              <a:rPr lang="es-MX" sz="3200" b="1" dirty="0" smtClean="0">
                <a:solidFill>
                  <a:srgbClr val="FFFF00"/>
                </a:solidFill>
                <a:latin typeface="Arial Black" pitchFamily="34" charset="0"/>
              </a:rPr>
              <a:t>Requisitos relativos a los Procesos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rPr>
              <a:t>	</a:t>
            </a:r>
            <a:r>
              <a:rPr lang="es-MX" sz="2400" b="1" dirty="0" smtClean="0">
                <a:solidFill>
                  <a:srgbClr val="FFFF00"/>
                </a:solidFill>
                <a:latin typeface="Arial Black" pitchFamily="34" charset="0"/>
              </a:rPr>
              <a:t>9.1.3 </a:t>
            </a:r>
            <a:r>
              <a:rPr lang="es-MX" sz="2400" b="1" dirty="0" smtClean="0">
                <a:latin typeface="Arial Black" pitchFamily="34" charset="0"/>
              </a:rPr>
              <a:t>Selección del equipo auditor y asignación de tareas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9.1.3.4 Los auditores en formación pueden incorporarse  al equipo auditor como participantes, siempre que se designe un auditor como evaluador. El evaluador debe tener la competencia para asumir las tareas y tener la responsabilidad final de las actividades y los hallazgos del auditor en formación. </a:t>
            </a:r>
            <a:endParaRPr lang="es-MX"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28A09323-5E5F-4F74-BA53-4D61F7F56D07}" type="slidenum">
              <a:rPr lang="en-US"/>
              <a:pPr>
                <a:defRPr/>
              </a:pPr>
              <a:t>22</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rmAutofit fontScale="85000" lnSpcReduction="2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600" b="1" dirty="0" smtClean="0">
                <a:solidFill>
                  <a:srgbClr val="FFFF00"/>
                </a:solidFill>
                <a:latin typeface="Arial Black" pitchFamily="34" charset="0"/>
              </a:rPr>
              <a:t> </a:t>
            </a:r>
            <a:r>
              <a:rPr lang="es-MX" sz="3600" b="1" dirty="0" smtClean="0">
                <a:solidFill>
                  <a:srgbClr val="FFFF00"/>
                </a:solidFill>
                <a:latin typeface="Arial Black" pitchFamily="34" charset="0"/>
              </a:rPr>
              <a:t>Requisitos relativos a los Procesos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rPr>
              <a:t>	</a:t>
            </a:r>
            <a:r>
              <a:rPr lang="es-MX" sz="2400" b="1" dirty="0" smtClean="0">
                <a:solidFill>
                  <a:srgbClr val="FFFF00"/>
                </a:solidFill>
                <a:latin typeface="Arial Black" pitchFamily="34" charset="0"/>
              </a:rPr>
              <a:t>9.1.3 </a:t>
            </a:r>
            <a:r>
              <a:rPr lang="es-MX" sz="2400" b="1" dirty="0" smtClean="0">
                <a:latin typeface="Arial Black" pitchFamily="34" charset="0"/>
              </a:rPr>
              <a:t>Selección del equipo auditor y asignación de tareas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9.1.3.5 El líder del equipo auditor, en consulta con el equipo auditor debe asignar a cada miembro del equipo la responsabilidad de auditar procesos, funciones, sitios, áreas o actividades específicos. Esta asignación de tareas debe tener en cuenta la necesidad de competencias, el empleo eficaz y eficiente del equipo auditor, así como las diferentes funciones y responsabilidades  de los auditores, los auditores en formación y los expertos técnicos.  Se pueden hacer cambios en la asignación de tareas en la medida que progrese la auditoría para asegurar el logro de los objetivos de la auditoría. </a:t>
            </a:r>
            <a:endParaRPr lang="es-MX" sz="24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25F204C7-843D-46A0-9EFD-F344AB1D1682}" type="slidenum">
              <a:rPr lang="en-US"/>
              <a:pPr>
                <a:defRPr/>
              </a:pPr>
              <a:t>23</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382000" cy="4709160"/>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1600" b="1" dirty="0" smtClean="0">
                <a:solidFill>
                  <a:srgbClr val="FFFF00"/>
                </a:solidFill>
                <a:latin typeface="Arial Black" pitchFamily="34" charset="0"/>
              </a:rPr>
              <a:t>9	</a:t>
            </a:r>
            <a:r>
              <a:rPr lang="es-MX" sz="1600" b="1" dirty="0" smtClean="0">
                <a:solidFill>
                  <a:srgbClr val="FFFF00"/>
                </a:solidFill>
                <a:latin typeface="Arial Black" pitchFamily="34" charset="0"/>
              </a:rPr>
              <a:t> Requisitos relativos a los Procesos </a:t>
            </a:r>
          </a:p>
          <a:p>
            <a:pPr marL="548640" indent="-411480" eaLnBrk="1" fontAlgn="auto" hangingPunct="1">
              <a:spcAft>
                <a:spcPts val="0"/>
              </a:spcAft>
              <a:buClr>
                <a:schemeClr val="tx1">
                  <a:shade val="95000"/>
                </a:schemeClr>
              </a:buClr>
              <a:buFont typeface="Wingdings 2"/>
              <a:buNone/>
              <a:defRPr/>
            </a:pPr>
            <a:r>
              <a:rPr lang="es-MX" sz="1600" b="1" dirty="0" smtClean="0">
                <a:solidFill>
                  <a:srgbClr val="FFFF00"/>
                </a:solidFill>
              </a:rPr>
              <a:t>	</a:t>
            </a:r>
            <a:r>
              <a:rPr lang="es-MX" sz="1600" b="1" dirty="0" smtClean="0">
                <a:solidFill>
                  <a:srgbClr val="FFFF00"/>
                </a:solidFill>
                <a:latin typeface="Arial Black" pitchFamily="34" charset="0"/>
              </a:rPr>
              <a:t>9.1.4 </a:t>
            </a:r>
            <a:r>
              <a:rPr lang="es-MX" sz="1600" b="1" dirty="0" smtClean="0">
                <a:latin typeface="Arial Black" pitchFamily="34" charset="0"/>
              </a:rPr>
              <a:t>Determinación del tiempo de auditoría</a:t>
            </a:r>
          </a:p>
          <a:p>
            <a:pPr marL="548640" indent="-411480" eaLnBrk="1" fontAlgn="auto" hangingPunct="1">
              <a:spcAft>
                <a:spcPts val="0"/>
              </a:spcAft>
              <a:buClr>
                <a:schemeClr val="tx1">
                  <a:shade val="95000"/>
                </a:schemeClr>
              </a:buClr>
              <a:buFont typeface="Wingdings 2"/>
              <a:buNone/>
              <a:defRPr/>
            </a:pPr>
            <a:r>
              <a:rPr lang="es-MX" sz="1600" b="1" dirty="0" smtClean="0">
                <a:latin typeface="Arial Black" pitchFamily="34" charset="0"/>
              </a:rPr>
              <a:t>	</a:t>
            </a:r>
            <a:r>
              <a:rPr lang="es-MX" sz="1600" dirty="0" smtClean="0">
                <a:latin typeface="Arial Black" pitchFamily="34" charset="0"/>
              </a:rPr>
              <a:t>9.1.4.1 </a:t>
            </a:r>
            <a:r>
              <a:rPr lang="es-MX" sz="1600" dirty="0" smtClean="0">
                <a:solidFill>
                  <a:srgbClr val="FFFF00"/>
                </a:solidFill>
                <a:latin typeface="Arial Black" pitchFamily="34" charset="0"/>
              </a:rPr>
              <a:t>…procedimientos documentados para determinar el tiempo de auditoría  y …determinar el tiempo necesario para planificar y realizar una auditoría completa y eficaz …….. Se debe registrar el tiempo de auditoría determinado por el CB y la justificación correspondiente.  Al determinar el tiempo de auditoría, el CB debe considerar , entre otros, los siguientes aspectos:</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a) los requisitos de la norma……… pertinente;</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b) el tamaño y la complejidad;</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c) el contexto tecnológico y reglamentario;</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d) toda contratación externa…..;</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e) los resultados de cualquier auditoría previa;</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f) el número de sitios y consideraciones sobre </a:t>
            </a:r>
            <a:r>
              <a:rPr lang="es-MX" sz="1600" dirty="0" err="1" smtClean="0">
                <a:solidFill>
                  <a:srgbClr val="FFFF00"/>
                </a:solidFill>
                <a:latin typeface="Arial Black" pitchFamily="34" charset="0"/>
              </a:rPr>
              <a:t>multisitios</a:t>
            </a:r>
            <a:r>
              <a:rPr lang="es-MX" sz="1600" dirty="0" smtClean="0">
                <a:solidFill>
                  <a:srgbClr val="FFFF00"/>
                </a:solidFill>
                <a:latin typeface="Arial Black" pitchFamily="34" charset="0"/>
              </a:rPr>
              <a:t>;</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g) los riesgos asociados a los productos, procesos o actividades  …;</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h) si las auditorías son combinadas , conjuntas o integradas.</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Cuando se hayan establecido criterios específicos para un esquema de certificación específico, por ejemplo ISO/TS 22003 o </a:t>
            </a:r>
            <a:r>
              <a:rPr lang="es-MX" sz="1600" i="1" dirty="0" smtClean="0">
                <a:latin typeface="Arial Black" pitchFamily="34" charset="0"/>
              </a:rPr>
              <a:t>I</a:t>
            </a:r>
            <a:r>
              <a:rPr lang="es-MX" sz="1600" dirty="0" smtClean="0">
                <a:latin typeface="Arial Black" pitchFamily="34" charset="0"/>
              </a:rPr>
              <a:t>SO/IEC 27006, se deben aplicar estos criterios.</a:t>
            </a:r>
            <a:endParaRPr lang="es-MX" sz="16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F7D92106-AB89-4E86-9E64-147F5116D4B3}" type="slidenum">
              <a:rPr lang="en-US"/>
              <a:pPr>
                <a:defRPr/>
              </a:pPr>
              <a:t>24</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9.1.4 </a:t>
            </a:r>
            <a:r>
              <a:rPr lang="es-MX" sz="2400" b="1" dirty="0" smtClean="0">
                <a:latin typeface="Arial Black" pitchFamily="34" charset="0"/>
              </a:rPr>
              <a:t>Determinación del tiempo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9.1.4.2 El tiempo empleado por un miembro cualquiera del equipo que no haya sido designado como auditor (es decir, los expertos técnicos, los traductores, los intérpretes, los observadores y los auditores en formación) no se deben contabilizar en el tiempo de auditoría establecido anteriormente. </a:t>
            </a:r>
            <a:endParaRPr lang="es-MX" sz="2000" b="1" strike="sngStrike" dirty="0" smtClean="0">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B50F67AC-BF04-48CD-8EF4-BEC31AF4A74A}" type="slidenum">
              <a:rPr lang="en-US"/>
              <a:pPr>
                <a:defRPr/>
              </a:pPr>
              <a:t>25</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63491" name="Rectangle 3"/>
          <p:cNvSpPr>
            <a:spLocks noGrp="1" noChangeArrowheads="1"/>
          </p:cNvSpPr>
          <p:nvPr>
            <p:ph type="body" idx="1"/>
          </p:nvPr>
        </p:nvSpPr>
        <p:spPr/>
        <p:txBody>
          <a:bodyPr/>
          <a:lstStyle/>
          <a:p>
            <a:pPr marL="609600" indent="-609600" eaLnBrk="1" hangingPunct="1">
              <a:buNone/>
            </a:pPr>
            <a:r>
              <a:rPr lang="en-US" b="1" dirty="0" smtClean="0">
                <a:solidFill>
                  <a:srgbClr val="FFFF00"/>
                </a:solidFill>
                <a:latin typeface="Arial Black" pitchFamily="34" charset="0"/>
              </a:rPr>
              <a:t>9	 </a:t>
            </a:r>
            <a:r>
              <a:rPr lang="es-MX" b="1" dirty="0" smtClean="0">
                <a:solidFill>
                  <a:srgbClr val="FFFF00"/>
                </a:solidFill>
                <a:latin typeface="Arial Black" pitchFamily="34" charset="0"/>
              </a:rPr>
              <a:t>Requisitos relativos a los Procesos </a:t>
            </a:r>
          </a:p>
          <a:p>
            <a:pPr marL="609600" indent="-609600" eaLnBrk="1" hangingPunct="1">
              <a:buFont typeface="Wingdings 2" pitchFamily="18" charset="2"/>
              <a:buNone/>
            </a:pPr>
            <a:r>
              <a:rPr lang="es-MX" b="1" dirty="0" smtClean="0">
                <a:latin typeface="Arial Black" pitchFamily="34" charset="0"/>
              </a:rPr>
              <a:t>	</a:t>
            </a:r>
            <a:r>
              <a:rPr lang="es-MX" b="1" dirty="0" smtClean="0">
                <a:solidFill>
                  <a:srgbClr val="FFFF00"/>
                </a:solidFill>
                <a:latin typeface="Arial Black" pitchFamily="34" charset="0"/>
              </a:rPr>
              <a:t>9.1.5 </a:t>
            </a:r>
            <a:r>
              <a:rPr lang="es-MX" b="1" dirty="0" smtClean="0">
                <a:latin typeface="Arial Black" pitchFamily="34" charset="0"/>
              </a:rPr>
              <a:t>Muestreo </a:t>
            </a:r>
            <a:r>
              <a:rPr lang="es-MX" b="1" dirty="0" err="1" smtClean="0">
                <a:latin typeface="Arial Black" pitchFamily="34" charset="0"/>
              </a:rPr>
              <a:t>multisitio</a:t>
            </a:r>
            <a:endParaRPr lang="es-MX" b="1" dirty="0" smtClean="0">
              <a:latin typeface="Arial Black"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C03055FD-60BF-48A8-BC08-1062A0DE67D5}" type="slidenum">
              <a:rPr lang="en-US"/>
              <a:pPr>
                <a:defRPr/>
              </a:pPr>
              <a:t>26</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65539" name="Rectangle 3"/>
          <p:cNvSpPr>
            <a:spLocks noGrp="1" noChangeArrowheads="1"/>
          </p:cNvSpPr>
          <p:nvPr>
            <p:ph type="body" idx="1"/>
          </p:nvPr>
        </p:nvSpPr>
        <p:spPr/>
        <p:txBody>
          <a:bodyPr/>
          <a:lstStyle/>
          <a:p>
            <a:pPr marL="609600" indent="-609600" eaLnBrk="1" hangingPunct="1">
              <a:buNone/>
            </a:pPr>
            <a:r>
              <a:rPr lang="en-US" b="1" dirty="0" smtClean="0">
                <a:solidFill>
                  <a:srgbClr val="FFFF00"/>
                </a:solidFill>
                <a:latin typeface="Arial Black" pitchFamily="34" charset="0"/>
              </a:rPr>
              <a:t>9	 </a:t>
            </a:r>
            <a:r>
              <a:rPr lang="es-MX" b="1" dirty="0" smtClean="0">
                <a:solidFill>
                  <a:srgbClr val="FFFF00"/>
                </a:solidFill>
                <a:latin typeface="Arial Black" pitchFamily="34" charset="0"/>
              </a:rPr>
              <a:t>Requisitos relativos a los Procesos </a:t>
            </a:r>
          </a:p>
          <a:p>
            <a:pPr marL="609600" indent="-609600" eaLnBrk="1" hangingPunct="1">
              <a:buFont typeface="Wingdings 2" pitchFamily="18" charset="2"/>
              <a:buNone/>
            </a:pPr>
            <a:r>
              <a:rPr lang="es-MX" b="1" dirty="0" smtClean="0">
                <a:latin typeface="Arial Black" pitchFamily="34" charset="0"/>
              </a:rPr>
              <a:t>	</a:t>
            </a:r>
            <a:r>
              <a:rPr lang="es-MX" b="1" dirty="0" smtClean="0">
                <a:solidFill>
                  <a:srgbClr val="FFFF00"/>
                </a:solidFill>
                <a:latin typeface="Arial Black" pitchFamily="34" charset="0"/>
              </a:rPr>
              <a:t>9.1.6 </a:t>
            </a:r>
            <a:r>
              <a:rPr lang="es-MX" b="1" dirty="0" smtClean="0">
                <a:latin typeface="Arial Black" pitchFamily="34" charset="0"/>
              </a:rPr>
              <a:t>Comunicación de las tareas del equipo auditor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E12FBDFD-288C-4213-88A0-3C6931436DE7}" type="slidenum">
              <a:rPr lang="en-US"/>
              <a:pPr>
                <a:defRPr/>
              </a:pPr>
              <a:t>27</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67587" name="Rectangle 3"/>
          <p:cNvSpPr>
            <a:spLocks noGrp="1" noChangeArrowheads="1"/>
          </p:cNvSpPr>
          <p:nvPr>
            <p:ph type="body" idx="1"/>
          </p:nvPr>
        </p:nvSpPr>
        <p:spPr/>
        <p:txBody>
          <a:bodyPr/>
          <a:lstStyle/>
          <a:p>
            <a:pPr marL="609600" indent="-609600" eaLnBrk="1" hangingPunct="1">
              <a:buNone/>
            </a:pPr>
            <a:r>
              <a:rPr lang="en-US" b="1" dirty="0" smtClean="0">
                <a:solidFill>
                  <a:srgbClr val="FFFF00"/>
                </a:solidFill>
                <a:latin typeface="Arial Black" pitchFamily="34" charset="0"/>
              </a:rPr>
              <a:t>9	 </a:t>
            </a:r>
            <a:r>
              <a:rPr lang="es-MX" b="1" dirty="0" smtClean="0">
                <a:solidFill>
                  <a:srgbClr val="FFFF00"/>
                </a:solidFill>
                <a:latin typeface="Arial Black" pitchFamily="34" charset="0"/>
              </a:rPr>
              <a:t>Requisitos relativos a los Procesos </a:t>
            </a:r>
          </a:p>
          <a:p>
            <a:pPr marL="609600" indent="-609600" eaLnBrk="1" hangingPunct="1">
              <a:buFont typeface="Wingdings 2" pitchFamily="18" charset="2"/>
              <a:buNone/>
            </a:pPr>
            <a:r>
              <a:rPr lang="es-MX" b="1" dirty="0" smtClean="0">
                <a:latin typeface="Arial Black" pitchFamily="34" charset="0"/>
              </a:rPr>
              <a:t>	</a:t>
            </a:r>
            <a:r>
              <a:rPr lang="es-MX" b="1" dirty="0" smtClean="0">
                <a:solidFill>
                  <a:srgbClr val="FFFF00"/>
                </a:solidFill>
                <a:latin typeface="Arial Black" pitchFamily="34" charset="0"/>
              </a:rPr>
              <a:t>9.1.7 </a:t>
            </a:r>
            <a:r>
              <a:rPr lang="es-MX" dirty="0" smtClean="0">
                <a:latin typeface="Arial Black" pitchFamily="34" charset="0"/>
              </a:rPr>
              <a:t>Comunicación relativa a los miembros del equipo auditor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20BB2AD1-0BDD-4C20-BF7E-EDBB10298472}" type="slidenum">
              <a:rPr lang="en-US"/>
              <a:pPr>
                <a:defRPr/>
              </a:pPr>
              <a:t>28</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69635" name="Rectangle 3"/>
          <p:cNvSpPr>
            <a:spLocks noGrp="1" noChangeArrowheads="1"/>
          </p:cNvSpPr>
          <p:nvPr>
            <p:ph type="body" idx="1"/>
          </p:nvPr>
        </p:nvSpPr>
        <p:spPr/>
        <p:txBody>
          <a:bodyPr/>
          <a:lstStyle/>
          <a:p>
            <a:pPr marL="609600" indent="-609600" eaLnBrk="1" hangingPunct="1">
              <a:buNone/>
            </a:pPr>
            <a:r>
              <a:rPr lang="en-US" b="1" dirty="0" smtClean="0">
                <a:solidFill>
                  <a:srgbClr val="FFFF00"/>
                </a:solidFill>
                <a:latin typeface="Arial Black" pitchFamily="34" charset="0"/>
              </a:rPr>
              <a:t>9	 </a:t>
            </a:r>
            <a:r>
              <a:rPr lang="es-MX" b="1" dirty="0" smtClean="0">
                <a:solidFill>
                  <a:srgbClr val="FFFF00"/>
                </a:solidFill>
                <a:latin typeface="Arial Black" pitchFamily="34" charset="0"/>
              </a:rPr>
              <a:t>Requisitos relativos a los Procesos </a:t>
            </a:r>
          </a:p>
          <a:p>
            <a:pPr marL="609600" indent="-609600" eaLnBrk="1" hangingPunct="1">
              <a:buFont typeface="Wingdings 2" pitchFamily="18" charset="2"/>
              <a:buNone/>
            </a:pPr>
            <a:r>
              <a:rPr lang="es-MX" b="1" dirty="0" smtClean="0">
                <a:latin typeface="Arial Black" pitchFamily="34" charset="0"/>
              </a:rPr>
              <a:t>	</a:t>
            </a:r>
            <a:r>
              <a:rPr lang="es-MX" b="1" dirty="0" smtClean="0">
                <a:solidFill>
                  <a:srgbClr val="FFFF00"/>
                </a:solidFill>
                <a:latin typeface="Arial Black" pitchFamily="34" charset="0"/>
              </a:rPr>
              <a:t>9.1.8 </a:t>
            </a:r>
            <a:r>
              <a:rPr lang="es-MX" b="1" dirty="0" smtClean="0">
                <a:latin typeface="Arial Black" pitchFamily="34" charset="0"/>
              </a:rPr>
              <a:t>Comunicación del plan de auditoría</a:t>
            </a:r>
            <a:endParaRPr lang="es-MX" dirty="0" smtClean="0">
              <a:latin typeface="Arial Black"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A90DD02B-4F25-464F-9290-5D1E137018C6}" type="slidenum">
              <a:rPr lang="en-US"/>
              <a:pPr>
                <a:defRPr/>
              </a:pPr>
              <a:t>29</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a:t>
            </a:r>
          </a:p>
          <a:p>
            <a:pPr marL="548640" indent="-411480" eaLnBrk="1" fontAlgn="auto" hangingPunct="1">
              <a:spcAft>
                <a:spcPts val="0"/>
              </a:spcAft>
              <a:buClr>
                <a:schemeClr val="tx1">
                  <a:shade val="95000"/>
                </a:schemeClr>
              </a:buClr>
              <a:buFont typeface="Wingdings 2"/>
              <a:buNone/>
              <a:defRPr/>
            </a:pPr>
            <a:r>
              <a:rPr lang="es-MX" sz="2000" b="1" dirty="0" smtClean="0">
                <a:latin typeface="Arial Black" pitchFamily="34" charset="0"/>
              </a:rPr>
              <a:t>	9.1.9.1 Generalidades</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t>
            </a:r>
            <a:r>
              <a:rPr lang="es-MX" sz="2000" dirty="0" smtClean="0">
                <a:solidFill>
                  <a:srgbClr val="FFFF00"/>
                </a:solidFill>
                <a:latin typeface="Arial Black" pitchFamily="34" charset="0"/>
              </a:rPr>
              <a:t>El organismo de certificación debe tener un proceso para realizar las auditorías in situ.  </a:t>
            </a:r>
            <a:r>
              <a:rPr lang="es-MX" sz="2000" strike="sngStrike" dirty="0" smtClean="0">
                <a:solidFill>
                  <a:srgbClr val="FFFF00"/>
                </a:solidFill>
                <a:latin typeface="Arial Black" pitchFamily="34" charset="0"/>
              </a:rPr>
              <a:t>Definido en requisitos documentados de acuerdo con los lineamientos descritos en la guía ISO 19011. </a:t>
            </a:r>
            <a:r>
              <a:rPr lang="es-MX" sz="2000" dirty="0" smtClean="0">
                <a:latin typeface="Arial Black" pitchFamily="34" charset="0"/>
              </a:rPr>
              <a:t>Este proceso debe incluir una reunión de apertura al comienzo de la auditoría y una reunión de cierre a la conclusión de la auditoría.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t>
            </a:r>
            <a:r>
              <a:rPr lang="es-MX" sz="1600" dirty="0" smtClean="0">
                <a:solidFill>
                  <a:srgbClr val="FFFF00"/>
                </a:solidFill>
                <a:latin typeface="Arial Black" pitchFamily="34" charset="0"/>
              </a:rPr>
              <a:t>NOTA Además de visitar las ubicaciones (por ejemplo, la fábrica),  la expresión in situ puede incluir el acceso remoto a un sitio o sitios electrónicos que contienen  información pertinente para la auditoría del sistema de gestión. </a:t>
            </a:r>
          </a:p>
          <a:p>
            <a:pPr marL="548640" indent="-411480" eaLnBrk="1" fontAlgn="auto" hangingPunct="1">
              <a:spcAft>
                <a:spcPts val="0"/>
              </a:spcAft>
              <a:buClr>
                <a:schemeClr val="tx1">
                  <a:shade val="95000"/>
                </a:schemeClr>
              </a:buClr>
              <a:buFont typeface="Wingdings 2"/>
              <a:buNone/>
              <a:defRPr/>
            </a:pPr>
            <a:r>
              <a:rPr lang="es-MX" sz="1600" dirty="0" smtClean="0">
                <a:solidFill>
                  <a:srgbClr val="FFFF00"/>
                </a:solidFill>
                <a:latin typeface="Arial Black" pitchFamily="34" charset="0"/>
              </a:rPr>
              <a:t>	</a:t>
            </a:r>
            <a:r>
              <a:rPr lang="es-MX" sz="1600" strike="sngStrike" dirty="0" smtClean="0">
                <a:solidFill>
                  <a:srgbClr val="FFFF00"/>
                </a:solidFill>
                <a:latin typeface="Arial Black" pitchFamily="34" charset="0"/>
              </a:rPr>
              <a:t>NOTA 2  El término “auditado” como es usado en ISO 19011 significa la organización a ser auditada.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00E243A-90B7-4A90-AD6E-9CCFB09EE460}" type="slidenum">
              <a:rPr lang="en-US"/>
              <a:pPr>
                <a:defRPr/>
              </a:pPr>
              <a:t>3</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fontScale="25000" lnSpcReduction="20000"/>
          </a:bodyPr>
          <a:lstStyle/>
          <a:p>
            <a:pPr marL="609600" indent="-609600" eaLnBrk="1" fontAlgn="auto" hangingPunct="1">
              <a:spcAft>
                <a:spcPts val="0"/>
              </a:spcAft>
              <a:buClr>
                <a:schemeClr val="tx1">
                  <a:shade val="95000"/>
                </a:schemeClr>
              </a:buClr>
              <a:buFont typeface="Wingdings 2"/>
              <a:buNone/>
              <a:defRPr/>
            </a:pPr>
            <a:r>
              <a:rPr lang="en-US" sz="9600" dirty="0" smtClean="0">
                <a:solidFill>
                  <a:srgbClr val="FFFF00"/>
                </a:solidFill>
                <a:latin typeface="Arial Black" pitchFamily="34" charset="0"/>
              </a:rPr>
              <a:t>3	</a:t>
            </a:r>
            <a:r>
              <a:rPr lang="es-MX" sz="9600" dirty="0" smtClean="0">
                <a:solidFill>
                  <a:srgbClr val="FFFF00"/>
                </a:solidFill>
                <a:latin typeface="Arial Black" pitchFamily="34" charset="0"/>
              </a:rPr>
              <a:t>Términos y definiciones</a:t>
            </a:r>
          </a:p>
          <a:p>
            <a:pPr marL="548640" indent="-411480" eaLnBrk="1" fontAlgn="auto" hangingPunct="1">
              <a:spcAft>
                <a:spcPts val="0"/>
              </a:spcAft>
              <a:buClr>
                <a:schemeClr val="tx1">
                  <a:shade val="95000"/>
                </a:schemeClr>
              </a:buClr>
              <a:buFont typeface="Wingdings 2"/>
              <a:buNone/>
              <a:defRPr/>
            </a:pPr>
            <a:r>
              <a:rPr lang="es-MX" sz="9600" dirty="0" smtClean="0">
                <a:latin typeface="Arial Black" pitchFamily="34" charset="0"/>
              </a:rPr>
              <a:t>	3.4 Auditoría de certificación de tercera parte</a:t>
            </a:r>
          </a:p>
          <a:p>
            <a:pPr marL="548640" indent="-411480" eaLnBrk="1" fontAlgn="auto" hangingPunct="1">
              <a:spcAft>
                <a:spcPts val="0"/>
              </a:spcAft>
              <a:buClr>
                <a:schemeClr val="tx1">
                  <a:shade val="95000"/>
                </a:schemeClr>
              </a:buClr>
              <a:buFont typeface="Wingdings 2"/>
              <a:buNone/>
              <a:defRPr/>
            </a:pPr>
            <a:r>
              <a:rPr lang="es-MX" sz="9600" dirty="0" smtClean="0">
                <a:latin typeface="Arial Black" pitchFamily="34" charset="0"/>
              </a:rPr>
              <a:t>	auditoría realizada por una organización auditora independiente del cliente y del usuario, con el fin de certificar el sistema de gestión de un cliente.</a:t>
            </a:r>
          </a:p>
          <a:p>
            <a:pPr marL="548640" indent="-411480" eaLnBrk="1" fontAlgn="auto" hangingPunct="1">
              <a:spcAft>
                <a:spcPts val="0"/>
              </a:spcAft>
              <a:buClr>
                <a:schemeClr val="tx1">
                  <a:shade val="95000"/>
                </a:schemeClr>
              </a:buClr>
              <a:buFont typeface="Wingdings 2"/>
              <a:buChar char=""/>
              <a:defRPr/>
            </a:pPr>
            <a:endParaRPr lang="es-MX" sz="70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6400" dirty="0" smtClean="0">
                <a:latin typeface="Arial Black" pitchFamily="34" charset="0"/>
              </a:rPr>
              <a:t>	NOTA 4 Cuando dos o más organizaciones auditoras colaboran en la auditoría de un mismo cliente,  esta se denomina “auditoría conjunta”.</a:t>
            </a:r>
          </a:p>
          <a:p>
            <a:pPr marL="548640" indent="-411480" eaLnBrk="1" fontAlgn="auto" hangingPunct="1">
              <a:spcAft>
                <a:spcPts val="0"/>
              </a:spcAft>
              <a:buClr>
                <a:schemeClr val="tx1">
                  <a:shade val="95000"/>
                </a:schemeClr>
              </a:buClr>
              <a:buFont typeface="Wingdings 2"/>
              <a:buNone/>
              <a:defRPr/>
            </a:pPr>
            <a:r>
              <a:rPr lang="es-MX" sz="6400" dirty="0" smtClean="0">
                <a:latin typeface="Arial Black" pitchFamily="34" charset="0"/>
              </a:rPr>
              <a:t>	NOTA 5  Cuando un cliente es auditado con respecto a los requisitos de dos o más normas de sistemas de gestión a la vez, la auditoría se denomina “auditoría combinada”.</a:t>
            </a:r>
          </a:p>
          <a:p>
            <a:pPr marL="548640" indent="-411480" eaLnBrk="1" fontAlgn="auto" hangingPunct="1">
              <a:spcAft>
                <a:spcPts val="0"/>
              </a:spcAft>
              <a:buClr>
                <a:schemeClr val="tx1">
                  <a:shade val="95000"/>
                </a:schemeClr>
              </a:buClr>
              <a:buFont typeface="Wingdings 2"/>
              <a:buNone/>
              <a:defRPr/>
            </a:pPr>
            <a:r>
              <a:rPr lang="es-MX" sz="6400" dirty="0" smtClean="0">
                <a:latin typeface="Arial Black" pitchFamily="34" charset="0"/>
              </a:rPr>
              <a:t>	NOTA 6 Cuando un cliente haya integrado la aplicación de los requisitos de dos o más normas de sistemas de gestión en un único sistema de gestión  y es auditado con respecto a más de una norma, la auditoría se denomina “auditoría integrada”.</a:t>
            </a:r>
            <a:r>
              <a:rPr lang="en-US"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FB867524-02ED-42DF-A6C4-F32062E92989}" type="slidenum">
              <a:rPr lang="en-US"/>
              <a:pPr>
                <a:defRPr/>
              </a:pPr>
              <a:t>30</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 Realización de auditorías in situ </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9.1.9.2 realización de la reunión de apertura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Se debe realizar una reunión formal de apertura  con la dirección del cliente y, cuando sea apropiado, con los responsables de las funciones o procesos a auditar.  Se debe registrar la asistencia a la misma. El propósito de la reunión de apertura, que debe conducirla normalmente el líder del equipo auditor, es proporcionar una corta explicación  sobre la manera en que se desarrollarán las actividades de auditoría y debe incluir los elementos siguientes. El grado de detalle debe ser coherente con la familiaridad que tenga el cliente con el proceso de auditoría: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F5953356-6343-4CE2-9DC2-6C822EA6CE79}" type="slidenum">
              <a:rPr lang="en-US"/>
              <a:pPr>
                <a:defRPr/>
              </a:pPr>
              <a:t>31</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9.1.9.2 Realización de la reunión de apertura </a:t>
            </a:r>
          </a:p>
          <a:p>
            <a:pPr marL="548640" indent="-411480" eaLnBrk="1" fontAlgn="auto" hangingPunct="1">
              <a:spcAft>
                <a:spcPts val="0"/>
              </a:spcAft>
              <a:buClr>
                <a:schemeClr val="tx1">
                  <a:shade val="95000"/>
                </a:schemeClr>
              </a:buClr>
              <a:buFont typeface="Wingdings 2"/>
              <a:buNone/>
              <a:defRPr/>
            </a:pPr>
            <a:endParaRPr lang="es-MX" sz="20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 presentación de los participantes, incluyendo una breve descripción de sus funciones;</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b) confirmación del alcance de la certificación;</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c) confirmación del plan de auditoría (incluyendo el tipo y el alcance de la auditoría, los objetivos y criterios), cualquier cambio, y otros aspectos pertinentes con el cliente, tales como la fecha y la hora de la reunión de cierre, las reuniones intermedias entre el equipo auditor y la dirección del cliente;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C1496C28-29C9-4B78-AB34-4156121BD3F7}" type="slidenum">
              <a:rPr lang="en-US"/>
              <a:pPr>
                <a:defRPr/>
              </a:pPr>
              <a:t>32</a:t>
            </a:fld>
            <a:endParaRPr lang="en-US"/>
          </a:p>
        </p:txBody>
      </p:sp>
      <p:sp>
        <p:nvSpPr>
          <p:cNvPr id="55298" name="Rectangle 2"/>
          <p:cNvSpPr>
            <a:spLocks noGrp="1" noChangeArrowheads="1"/>
          </p:cNvSpPr>
          <p:nvPr>
            <p:ph type="title"/>
          </p:nvPr>
        </p:nvSpPr>
        <p:spPr>
          <a:xfrm>
            <a:off x="457200" y="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219200"/>
            <a:ext cx="82296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9.1.9.2 Realización de la reunión de apertura </a:t>
            </a:r>
          </a:p>
          <a:p>
            <a:pPr marL="548640" indent="-411480" eaLnBrk="1" fontAlgn="auto" hangingPunct="1">
              <a:spcAft>
                <a:spcPts val="0"/>
              </a:spcAft>
              <a:buClr>
                <a:schemeClr val="tx1">
                  <a:shade val="95000"/>
                </a:schemeClr>
              </a:buClr>
              <a:buFont typeface="Wingdings 2"/>
              <a:buNone/>
              <a:defRPr/>
            </a:pPr>
            <a:endParaRPr lang="es-MX" sz="20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d) confirmación de los canales de comunicación formales entre el equipo auditor y el cliente;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e) confirmación de que están disponibles los recursos y la logística necesaria para el equipo auditor;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f) confirmación de los temas relativos a la confidencialidad;</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g) confirmación de los procedimientos de protección, emergencia y seguridad en el trabajo pertinentes para el equipo auditor;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h) confirmación de la disponibilidad, de las funciones y de la identidad de los guías y observadores</a:t>
            </a:r>
            <a:r>
              <a:rPr lang="en-US" sz="2000" dirty="0" smtClean="0">
                <a:latin typeface="Arial Black" pitchFamily="34" charset="0"/>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C287401-57D7-4378-BB76-78A8084310FE}" type="slidenum">
              <a:rPr lang="en-US"/>
              <a:pPr>
                <a:defRPr/>
              </a:pPr>
              <a:t>33</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371600"/>
            <a:ext cx="82296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 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9.1.9.2 Realización de la reunión de apertura </a:t>
            </a:r>
          </a:p>
          <a:p>
            <a:pPr marL="548640" indent="-411480" eaLnBrk="1" fontAlgn="auto" hangingPunct="1">
              <a:spcAft>
                <a:spcPts val="0"/>
              </a:spcAft>
              <a:buClr>
                <a:schemeClr val="tx1">
                  <a:shade val="95000"/>
                </a:schemeClr>
              </a:buClr>
              <a:buFont typeface="Wingdings 2"/>
              <a:buNone/>
              <a:defRPr/>
            </a:pPr>
            <a:endParaRPr lang="es-MX" sz="2000" dirty="0" smtClean="0">
              <a:latin typeface="Arial Black" pitchFamily="34" charset="0"/>
            </a:endParaRPr>
          </a:p>
          <a:p>
            <a:pPr marL="548640" indent="-411480" eaLnBrk="1" fontAlgn="auto" hangingPunct="1">
              <a:spcAft>
                <a:spcPts val="0"/>
              </a:spcAft>
              <a:buClr>
                <a:schemeClr val="tx1">
                  <a:shade val="95000"/>
                </a:schemeClr>
              </a:buClr>
              <a:buFont typeface="Wingdings 2"/>
              <a:buChar char=""/>
              <a:defRPr/>
            </a:pPr>
            <a:r>
              <a:rPr lang="es-MX" sz="2000" dirty="0" smtClean="0">
                <a:latin typeface="Arial Black" pitchFamily="34" charset="0"/>
              </a:rPr>
              <a:t>i) el método para presentar la información, incluyendo cualquier categorización de los hallazgos de auditoría;</a:t>
            </a:r>
          </a:p>
          <a:p>
            <a:pPr marL="548640" indent="-411480" eaLnBrk="1" fontAlgn="auto" hangingPunct="1">
              <a:spcAft>
                <a:spcPts val="0"/>
              </a:spcAft>
              <a:buClr>
                <a:schemeClr val="tx1">
                  <a:shade val="95000"/>
                </a:schemeClr>
              </a:buClr>
              <a:buFont typeface="Wingdings 2"/>
              <a:buChar char=""/>
              <a:defRPr/>
            </a:pPr>
            <a:r>
              <a:rPr lang="es-MX" sz="2000" dirty="0" smtClean="0">
                <a:latin typeface="Arial Black" pitchFamily="34" charset="0"/>
              </a:rPr>
              <a:t>j) información sobre las condiciones bajo las cuales la auditoría puede darse por terminada prematuramente; </a:t>
            </a:r>
          </a:p>
          <a:p>
            <a:pPr marL="548640" indent="-411480" eaLnBrk="1" fontAlgn="auto" hangingPunct="1">
              <a:spcAft>
                <a:spcPts val="0"/>
              </a:spcAft>
              <a:buClr>
                <a:schemeClr val="tx1">
                  <a:shade val="95000"/>
                </a:schemeClr>
              </a:buClr>
              <a:buFont typeface="Wingdings 2"/>
              <a:buChar char=""/>
              <a:defRPr/>
            </a:pPr>
            <a:r>
              <a:rPr lang="es-MX" sz="2000" dirty="0" smtClean="0">
                <a:latin typeface="Arial Black" pitchFamily="34" charset="0"/>
              </a:rPr>
              <a:t>k) confirmación de que el líder y los miembros del equipo auditor, que representan el organismo de certificación, son responsables de la auditoría y que deben controlar la ejecución del plan de auditoría, incluyendo las actividades y los datos históricos de auditoría;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92076D6A-895E-4D33-87B4-C65D10717C0A}" type="slidenum">
              <a:rPr lang="en-US"/>
              <a:pPr>
                <a:defRPr/>
              </a:pPr>
              <a:t>34</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9.1.9.2 Realización de la reunión de apertura </a:t>
            </a:r>
          </a:p>
          <a:p>
            <a:pPr marL="548640" indent="-411480" eaLnBrk="1" fontAlgn="auto" hangingPunct="1">
              <a:spcAft>
                <a:spcPts val="0"/>
              </a:spcAft>
              <a:buClr>
                <a:schemeClr val="tx1">
                  <a:shade val="95000"/>
                </a:schemeClr>
              </a:buClr>
              <a:buFont typeface="Wingdings 2"/>
              <a:buNone/>
              <a:defRPr/>
            </a:pPr>
            <a:endParaRPr lang="es-MX" sz="20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l) confirmación del estado de los hallazgos de la revisión o auditoría anterior, cuando corresponda;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m) los métodos y procedimientos a utilizar para llevar a cabo la auditoría sobre la base de un muestreo;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n) confirmación del idioma que se utilizará durante la auditoría;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o) confirmación de que durante la auditoría se mantendrá informado al cliente sobre el progreso de la auditoría y de cualquier problema;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p) oportunidad al cliente de hacer preguntas</a:t>
            </a:r>
            <a:r>
              <a:rPr lang="en-US" sz="2000" dirty="0" smtClean="0">
                <a:latin typeface="Arial Black" pitchFamily="34" charset="0"/>
              </a:rPr>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C15ED7E1-C838-45FB-957A-716AA69D6CC7}" type="slidenum">
              <a:rPr lang="en-US"/>
              <a:pPr>
                <a:defRPr/>
              </a:pPr>
              <a:t>35</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000" b="1" dirty="0" smtClean="0"/>
              <a:t>	</a:t>
            </a:r>
            <a:r>
              <a:rPr lang="es-MX" sz="2400" b="1" dirty="0" smtClean="0">
                <a:latin typeface="Arial Black" pitchFamily="34" charset="0"/>
              </a:rPr>
              <a:t>9.1.9.3 Comunicación durante la auditoría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9.1.9.3.1 Durante la auditoría, el equipo auditor debe evaluar periódicamente el progreso de la auditoría e intercambiar información. El líder del equipo auditor debe reasignar, si fuera necesario, el trabajo entre el equipo auditor y comunicar periódicamente al cliente el progreso de la auditoría y cualquier problema.</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E410ABFE-CE31-4CCF-ABF3-83A17EA83FF4}" type="slidenum">
              <a:rPr lang="en-US"/>
              <a:pPr>
                <a:defRPr/>
              </a:pPr>
              <a:t>36</a:t>
            </a:fld>
            <a:endParaRPr lang="en-US"/>
          </a:p>
        </p:txBody>
      </p:sp>
      <p:sp>
        <p:nvSpPr>
          <p:cNvPr id="55298" name="Rectangle 2"/>
          <p:cNvSpPr>
            <a:spLocks noGrp="1" noChangeArrowheads="1"/>
          </p:cNvSpPr>
          <p:nvPr>
            <p:ph type="title"/>
          </p:nvPr>
        </p:nvSpPr>
        <p:spPr>
          <a:xfrm>
            <a:off x="457200" y="15240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295400"/>
            <a:ext cx="83820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9.1.9.3 Comunicación durante la auditoría</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9.1.9.3.2 Cuando las evidencias disponibles de la auditoría indiquen que los objetivos de la auditoría no son alcanzables o sugiera la presencia de un riesgo inmediato y significativo (por ejemplo en materia de seguridad), el líder del equipo auditor debe informar de este hecho al cliente y, si es posible, al organismo certificador  para determinar las acciones adecuadas. Estas acciones pueden incluir la reconfirmación o la modificación del plan de auditoría, cambios en los objetivos de la auditoría o en su alcance, o la finalización de la auditoría. El líder del equipo auditor debe informar al organismo de certificación el resultado de las acciones tomadas. </a:t>
            </a:r>
            <a:endParaRPr lang="es-MX" sz="2000" b="1"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E5E28917-0103-4BE8-A088-C4BBB7977429}" type="slidenum">
              <a:rPr lang="en-US"/>
              <a:pPr>
                <a:defRPr/>
              </a:pPr>
              <a:t>37</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371600"/>
            <a:ext cx="83820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9.1.9.4 Observadores y guías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000" b="1" dirty="0" smtClean="0">
                <a:latin typeface="Arial Black" pitchFamily="34" charset="0"/>
              </a:rPr>
              <a:t>9.1.9.4.1 Observadores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La presencia y la justificación de observadores durante una actividad de auditoría debe acordarse entre el organismo certificador y el cliente antes de la realización de la auditoría. El equipo auditor debe asegurarse de que los observadores no influyen ni interfieren en el proceso de auditoría o el resultado de la auditoría.</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1800" dirty="0" smtClean="0">
                <a:latin typeface="Arial Black" pitchFamily="34" charset="0"/>
              </a:rPr>
              <a:t>NOTA Los observadores pueden ser miembros de la organización del cliente, consultores, personal de un organismo de acreditación que esté presente, autoridades reglamentarias o  cualquier otra persona cuya presencia esté justificada.</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D85EF451-5127-482D-950B-EA1BE8DF726B}" type="slidenum">
              <a:rPr lang="en-US"/>
              <a:pPr>
                <a:defRPr/>
              </a:pPr>
              <a:t>38</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9.1.9.4 Observadores y guías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9.1.9.4.2 Guías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Cada auditor debe estar acompañado de un guía, a menos que se acuerde de otra manera entre el líder del equipo auditor y el cliente. Los guías se asignan al equipo auditor para facilitar la auditoría. El equipo auditor debe asegurarse de que los guías no influyan ni interfieran en el proceso de auditoría ni en los resultados de la auditoría</a:t>
            </a:r>
            <a:r>
              <a:rPr lang="en-US" sz="2400" dirty="0" smtClean="0">
                <a:latin typeface="Arial Black" pitchFamily="34" charset="0"/>
              </a:rPr>
              <a:t>.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8C0C6A72-0D7B-4C26-94A6-9EC0C1C09547}" type="slidenum">
              <a:rPr lang="en-US"/>
              <a:pPr>
                <a:defRPr/>
              </a:pPr>
              <a:t>39</a:t>
            </a:fld>
            <a:endParaRPr lang="en-US"/>
          </a:p>
        </p:txBody>
      </p:sp>
      <p:sp>
        <p:nvSpPr>
          <p:cNvPr id="55298" name="Rectangle 2"/>
          <p:cNvSpPr>
            <a:spLocks noGrp="1" noChangeArrowheads="1"/>
          </p:cNvSpPr>
          <p:nvPr>
            <p:ph type="title"/>
          </p:nvPr>
        </p:nvSpPr>
        <p:spPr>
          <a:xfrm>
            <a:off x="457200" y="15240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295400"/>
            <a:ext cx="83820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9.1.9.4 Observadores y guías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9.1.9.4.2 Guías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1800" dirty="0" smtClean="0">
                <a:latin typeface="Arial Black" pitchFamily="34" charset="0"/>
              </a:rPr>
              <a:t>NOTA Las responsabilidades de un guía pueden incluir:</a:t>
            </a:r>
          </a:p>
          <a:p>
            <a:pPr marL="548640" indent="-411480" eaLnBrk="1" fontAlgn="auto" hangingPunct="1">
              <a:spcAft>
                <a:spcPts val="0"/>
              </a:spcAft>
              <a:buClr>
                <a:schemeClr val="tx1">
                  <a:shade val="95000"/>
                </a:schemeClr>
              </a:buClr>
              <a:buFont typeface="Wingdings 2"/>
              <a:buNone/>
              <a:defRPr/>
            </a:pPr>
            <a:r>
              <a:rPr lang="es-MX" sz="1800" dirty="0" smtClean="0">
                <a:latin typeface="Arial Black" pitchFamily="34" charset="0"/>
              </a:rPr>
              <a:t>		a) establecer los contactos y horarios para las         entrevistas;</a:t>
            </a:r>
          </a:p>
          <a:p>
            <a:pPr marL="548640" indent="-411480" eaLnBrk="1" fontAlgn="auto" hangingPunct="1">
              <a:spcAft>
                <a:spcPts val="0"/>
              </a:spcAft>
              <a:buClr>
                <a:schemeClr val="tx1">
                  <a:shade val="95000"/>
                </a:schemeClr>
              </a:buClr>
              <a:buFont typeface="Wingdings 2"/>
              <a:buNone/>
              <a:defRPr/>
            </a:pPr>
            <a:r>
              <a:rPr lang="es-MX" sz="1800" dirty="0" smtClean="0">
                <a:latin typeface="Arial Black" pitchFamily="34" charset="0"/>
              </a:rPr>
              <a:t>		b) acordar las visitas a partes específicas del sitio o de la organización;</a:t>
            </a:r>
          </a:p>
          <a:p>
            <a:pPr marL="548640" indent="-411480" eaLnBrk="1" fontAlgn="auto" hangingPunct="1">
              <a:spcAft>
                <a:spcPts val="0"/>
              </a:spcAft>
              <a:buClr>
                <a:schemeClr val="tx1">
                  <a:shade val="95000"/>
                </a:schemeClr>
              </a:buClr>
              <a:buFont typeface="Wingdings 2"/>
              <a:buNone/>
              <a:defRPr/>
            </a:pPr>
            <a:r>
              <a:rPr lang="es-MX" sz="1800" dirty="0" smtClean="0">
                <a:latin typeface="Arial Black" pitchFamily="34" charset="0"/>
              </a:rPr>
              <a:t>		c) asegurarse de que las reglas concernientes a los procedimientos de protección personal y de seguridad del sitio  sean conocidas y respetadas por los miembros del equipo auditor;</a:t>
            </a:r>
          </a:p>
          <a:p>
            <a:pPr marL="548640" indent="-411480" eaLnBrk="1" fontAlgn="auto" hangingPunct="1">
              <a:spcAft>
                <a:spcPts val="0"/>
              </a:spcAft>
              <a:buClr>
                <a:schemeClr val="tx1">
                  <a:shade val="95000"/>
                </a:schemeClr>
              </a:buClr>
              <a:buFont typeface="Wingdings 2"/>
              <a:buNone/>
              <a:defRPr/>
            </a:pPr>
            <a:r>
              <a:rPr lang="es-MX" sz="1800" dirty="0" smtClean="0">
                <a:latin typeface="Arial Black" pitchFamily="34" charset="0"/>
              </a:rPr>
              <a:t>		d) presenciar la auditoría en nombre del cliente ;</a:t>
            </a:r>
          </a:p>
          <a:p>
            <a:pPr marL="548640" indent="-411480" eaLnBrk="1" fontAlgn="auto" hangingPunct="1">
              <a:spcAft>
                <a:spcPts val="0"/>
              </a:spcAft>
              <a:buClr>
                <a:schemeClr val="tx1">
                  <a:shade val="95000"/>
                </a:schemeClr>
              </a:buClr>
              <a:buFont typeface="Wingdings 2"/>
              <a:buNone/>
              <a:defRPr/>
            </a:pPr>
            <a:r>
              <a:rPr lang="es-MX" sz="1800" dirty="0" smtClean="0">
                <a:latin typeface="Arial Black" pitchFamily="34" charset="0"/>
              </a:rPr>
              <a:t>		e) proporcionar aclaraciones o informaciones cuando lo solicite un auditor.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A1294C8-20B1-46FB-B7C8-264E3D214DF8}" type="slidenum">
              <a:rPr lang="en-US"/>
              <a:pPr>
                <a:defRPr/>
              </a:pPr>
              <a:t>4</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dirty="0" smtClean="0">
                <a:solidFill>
                  <a:srgbClr val="FFFF00"/>
                </a:solidFill>
                <a:latin typeface="Arial Black" pitchFamily="34" charset="0"/>
              </a:rPr>
              <a:t>3	</a:t>
            </a:r>
            <a:r>
              <a:rPr lang="es-MX" sz="2400" dirty="0" smtClean="0">
                <a:solidFill>
                  <a:srgbClr val="FFFF00"/>
                </a:solidFill>
                <a:latin typeface="Arial Black" pitchFamily="34" charset="0"/>
              </a:rPr>
              <a:t> Términos y definiciones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3.5 cliente</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organización  cuyo sistema de gestión se audita con fines de certificación.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89447CF2-77A3-4515-8DF6-9984D472426D}" type="slidenum">
              <a:rPr lang="en-US"/>
              <a:pPr>
                <a:defRPr/>
              </a:pPr>
              <a:t>40</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400" b="1" dirty="0" smtClean="0">
                <a:latin typeface="Arial Black" pitchFamily="34" charset="0"/>
              </a:rPr>
              <a:t>9.1.9.5 Recopilación y verificación de la información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9.1.9.5.1 Durante la auditoría, la información pertinente para los objetivos, el alcance y los criterios de auditoría (incluyendo la información relacionada con las </a:t>
            </a:r>
            <a:r>
              <a:rPr lang="es-MX" sz="2400" dirty="0" err="1" smtClean="0">
                <a:latin typeface="Arial Black" pitchFamily="34" charset="0"/>
              </a:rPr>
              <a:t>interfases</a:t>
            </a:r>
            <a:r>
              <a:rPr lang="es-MX" sz="2400" dirty="0" smtClean="0">
                <a:latin typeface="Arial Black" pitchFamily="34" charset="0"/>
              </a:rPr>
              <a:t> entre funciones, actividades y procesos) debe recopilarse mediante un muestreo apropiado, y verificarse para convertirse en evidencias de auditoría.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56BB46A-5F33-456B-BF20-2FAFF42B3575}" type="slidenum">
              <a:rPr lang="en-US"/>
              <a:pPr>
                <a:defRPr/>
              </a:pPr>
              <a:t>41</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400" b="1" dirty="0" smtClean="0">
                <a:latin typeface="Arial Black" pitchFamily="34" charset="0"/>
              </a:rPr>
              <a:t>9.1.9.5 Recopilación y verificación de la información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9.1.9.5.2 Los métodos para recopilar la información deben incluir, entre otros;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 las entrevistas;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b) la observación de los procesos y actividades;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c) la revisión de la documentación y de los registros.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3EDE6851-42D3-4306-BBB0-E1240F374D37}" type="slidenum">
              <a:rPr lang="en-US"/>
              <a:pPr>
                <a:defRPr/>
              </a:pPr>
              <a:t>42</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400" b="1" dirty="0" smtClean="0">
                <a:latin typeface="Arial Black" pitchFamily="34" charset="0"/>
              </a:rPr>
              <a:t>9.1.9.6 Identificación y registro de los hallazgos de auditoría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9.1.9.6.1 Los hallazgos de auditoría que resumen la conformidad y detallan las </a:t>
            </a:r>
            <a:r>
              <a:rPr lang="es-MX" sz="2400" dirty="0" err="1" smtClean="0">
                <a:latin typeface="Arial Black" pitchFamily="34" charset="0"/>
              </a:rPr>
              <a:t>noconformidades</a:t>
            </a:r>
            <a:r>
              <a:rPr lang="es-MX" sz="2400" dirty="0" smtClean="0">
                <a:latin typeface="Arial Black" pitchFamily="34" charset="0"/>
              </a:rPr>
              <a:t> así como las evidencias de auditoría que las respaldan, deben registrarse y ser objeto de un informe, que permita tomar una decisión informada sobre la concesión o mantenimiento de la certificación.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A9FC4AC-F1F0-425C-82CC-CC96E46ED542}" type="slidenum">
              <a:rPr lang="en-US"/>
              <a:pPr>
                <a:defRPr/>
              </a:pPr>
              <a:t>43</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 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400" b="1" dirty="0" smtClean="0">
                <a:latin typeface="Arial Black" pitchFamily="34" charset="0"/>
              </a:rPr>
              <a:t>9.1.9.6 Identificación y registro de los hallazgos de auditoría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9.1.9.6.2 Se pueden identificar y registrar oportunidades de mejora a menos que lo prohíban los requisitos de un esquema de certificación de un sistema de gestión. Sin embargo, los hallazgos de auditoría que corresponden a </a:t>
            </a:r>
            <a:r>
              <a:rPr lang="es-MX" sz="2400" dirty="0" err="1" smtClean="0">
                <a:latin typeface="Arial Black" pitchFamily="34" charset="0"/>
              </a:rPr>
              <a:t>noconformidades</a:t>
            </a:r>
            <a:r>
              <a:rPr lang="es-MX" sz="2400" dirty="0" smtClean="0">
                <a:latin typeface="Arial Black" pitchFamily="34" charset="0"/>
              </a:rPr>
              <a:t> según el apartado 9.1.15 b) y c) no deben ser registrados como oportunidades de mejora.</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432AF5A3-0C5D-46B8-A4F2-6E3624347A5A}" type="slidenum">
              <a:rPr lang="en-US"/>
              <a:pPr>
                <a:defRPr/>
              </a:pPr>
              <a:t>44</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000" b="1" dirty="0" smtClean="0">
                <a:latin typeface="Arial Black" pitchFamily="34" charset="0"/>
              </a:rPr>
              <a:t>9.1.9.6 Identificación y registro de los hallazgos de auditoría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000" dirty="0" smtClean="0">
                <a:latin typeface="Arial Black" pitchFamily="34" charset="0"/>
              </a:rPr>
              <a:t>9.1.9.6.3 Un hallazgo de </a:t>
            </a:r>
            <a:r>
              <a:rPr lang="es-MX" sz="2000" dirty="0" err="1" smtClean="0">
                <a:latin typeface="Arial Black" pitchFamily="34" charset="0"/>
              </a:rPr>
              <a:t>noconformidad</a:t>
            </a:r>
            <a:r>
              <a:rPr lang="es-MX" sz="2000" dirty="0" smtClean="0">
                <a:latin typeface="Arial Black" pitchFamily="34" charset="0"/>
              </a:rPr>
              <a:t> debe redactarse con relación a un requisito específico de los criterios de auditoría, contener una mención clara de la no conformidad e identificar en detalle las evidencias en que se basa la no conformidad. Las no conformidades deben discutirse con el cliente, con el fin de asegurar que las evidencias son exactas y que las no conformidades se entienden. Sin embargo, el auditor debe abstenerse de sugerir la causa de las no conformidades o su solución.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14D33094-4B24-461C-BAD5-6CD7CFBEA03E}" type="slidenum">
              <a:rPr lang="en-US"/>
              <a:pPr>
                <a:defRPr/>
              </a:pPr>
              <a:t>45</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400" b="1" dirty="0" smtClean="0">
                <a:latin typeface="Arial Black" pitchFamily="34" charset="0"/>
              </a:rPr>
              <a:t>9.1.9.6 Identificación y registro de los hallazgos de auditoría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000" dirty="0" smtClean="0">
                <a:latin typeface="Arial Black" pitchFamily="34" charset="0"/>
              </a:rPr>
              <a:t>9.1.9.6.3</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NOTA Las no conformidades que corresponden a los requisitos del apartado 9.1.15 b), se pueden clasificar como no conformidades mayores, mientras que las otras no conformidades [9.1.15 c)] se pueden clasificar como no conformidades menores.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AD358A12-B9F6-47E0-94C7-CDB746F53AD7}" type="slidenum">
              <a:rPr lang="en-US"/>
              <a:pPr>
                <a:defRPr/>
              </a:pPr>
              <a:t>46</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400" b="1" dirty="0" smtClean="0">
                <a:latin typeface="Arial Black" pitchFamily="34" charset="0"/>
              </a:rPr>
              <a:t>9.1.9.6 Identificación y registro de los hallazgos de auditoría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9.1.9.6.4 El líder del equipo auditor debe tratar de resolver todas las diferencias  de opinión sobre las evidencias o los hallazgos de la auditoría entre el equipo auditor y el cliente. Se deben registrar los puntos no resueltos.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20BFE38-3277-4742-BBE1-219EDA8E5C6F}" type="slidenum">
              <a:rPr lang="en-US"/>
              <a:pPr>
                <a:defRPr/>
              </a:pPr>
              <a:t>47</a:t>
            </a:fld>
            <a:endParaRPr lang="en-US"/>
          </a:p>
        </p:txBody>
      </p:sp>
      <p:sp>
        <p:nvSpPr>
          <p:cNvPr id="55298" name="Rectangle 2"/>
          <p:cNvSpPr>
            <a:spLocks noGrp="1" noChangeArrowheads="1"/>
          </p:cNvSpPr>
          <p:nvPr>
            <p:ph type="title"/>
          </p:nvPr>
        </p:nvSpPr>
        <p:spPr>
          <a:xfrm>
            <a:off x="457200" y="15240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295400"/>
            <a:ext cx="84582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000" b="1" dirty="0" smtClean="0">
                <a:latin typeface="Arial Black" pitchFamily="34" charset="0"/>
              </a:rPr>
              <a:t>9.1.9.7 Preparación de las conclusiones de la auditoría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Antes de la reunión de cierre, el equipo auditor debe:</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 revisar los hallazgos de la auditoría y cualquier otra información apropiada reunida durante la auditoría, con respecto a los objetivos de la auditoría;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b) acordar las conclusiones de la auditoría, teniendo en cuenta la incertidumbre inherente al proceso de auditoría;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c) identificar toda acción de seguimiento necesaria;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d) confirmar que el programa de auditoría es adecuado o identificar cualquier modificación que sea necesaria (por ejemplo, el alcance, los horarios o las fechas de la auditoría, la frecuencia de las acciones de seguimiento, las competencias)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4E7B6F8F-B230-4CF9-AA9A-6ED96B00825E}" type="slidenum">
              <a:rPr lang="en-US"/>
              <a:pPr>
                <a:defRPr/>
              </a:pPr>
              <a:t>48</a:t>
            </a:fld>
            <a:endParaRPr lang="en-US"/>
          </a:p>
        </p:txBody>
      </p:sp>
      <p:sp>
        <p:nvSpPr>
          <p:cNvPr id="55298" name="Rectangle 2"/>
          <p:cNvSpPr>
            <a:spLocks noGrp="1" noChangeArrowheads="1"/>
          </p:cNvSpPr>
          <p:nvPr>
            <p:ph type="title"/>
          </p:nvPr>
        </p:nvSpPr>
        <p:spPr>
          <a:xfrm>
            <a:off x="457200" y="15240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219200"/>
            <a:ext cx="82296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 </a:t>
            </a:r>
          </a:p>
          <a:p>
            <a:pPr marL="548640" indent="-411480" eaLnBrk="1" fontAlgn="auto" hangingPunct="1">
              <a:spcAft>
                <a:spcPts val="0"/>
              </a:spcAft>
              <a:buClr>
                <a:schemeClr val="tx1">
                  <a:shade val="95000"/>
                </a:schemeClr>
              </a:buClr>
              <a:buFont typeface="Wingdings 2"/>
              <a:buNone/>
              <a:defRPr/>
            </a:pPr>
            <a:r>
              <a:rPr lang="es-MX" sz="1800" b="1" dirty="0" smtClean="0"/>
              <a:t>	</a:t>
            </a:r>
            <a:r>
              <a:rPr lang="es-MX" sz="2000" b="1" dirty="0" smtClean="0">
                <a:latin typeface="Arial Black" pitchFamily="34" charset="0"/>
              </a:rPr>
              <a:t>9.1.9.8 Realización de la reunión de cierre</a:t>
            </a:r>
          </a:p>
          <a:p>
            <a:pPr marL="548640" indent="-411480" eaLnBrk="1" fontAlgn="auto" hangingPunct="1">
              <a:spcAft>
                <a:spcPts val="0"/>
              </a:spcAft>
              <a:buClr>
                <a:schemeClr val="tx1">
                  <a:shade val="95000"/>
                </a:schemeClr>
              </a:buClr>
              <a:buFont typeface="Wingdings 2"/>
              <a:buNone/>
              <a:defRPr/>
            </a:pPr>
            <a:r>
              <a:rPr lang="es-MX" sz="2000" b="1" dirty="0" smtClean="0">
                <a:latin typeface="Arial Black" pitchFamily="34" charset="0"/>
              </a:rPr>
              <a:t>	</a:t>
            </a:r>
            <a:r>
              <a:rPr lang="es-MX" sz="2000" dirty="0" smtClean="0">
                <a:latin typeface="Arial Black" pitchFamily="34" charset="0"/>
              </a:rPr>
              <a:t>9.1.9.8.1 Se debe realizar una reunión formal de cierre, con la dirección del cliente y, cuando sea apropiado, con los responsables de las funciones o procesos auditados. Se debe registrar la asistencia a la misma. El propósito de la reunión de cierre, que debe conducirla normalmente el líder del equipo auditor, es presentar las conclusiones de la auditoría, incluyendo las recomendaciones relativas a la certificación. Las no conformidades se deben presentar de manera que se entiendan y se debe acordar el plazo de respuesta.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t>
            </a:r>
            <a:r>
              <a:rPr lang="es-MX" sz="1600" dirty="0" smtClean="0">
                <a:latin typeface="Arial Black" pitchFamily="34" charset="0"/>
              </a:rPr>
              <a:t>NOTA La expresión “que se entiendan”  no significa necesariamente que  el cliente haya aceptado las no conformidades.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C8845BAD-C7C5-4245-B353-1316C8DA9C9C}" type="slidenum">
              <a:rPr lang="en-US"/>
              <a:pPr>
                <a:defRPr/>
              </a:pPr>
              <a:t>49</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9.1.9.8 Realización de la reunión de cierre</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a:t>
            </a:r>
            <a:r>
              <a:rPr lang="es-MX" sz="2000" dirty="0" smtClean="0">
                <a:latin typeface="Arial Black" pitchFamily="34" charset="0"/>
              </a:rPr>
              <a:t>9.1.9.8.2 La reunión de cierre también debe incluir los siguientes elementos. El grado de detalle debe ser coherente con el grado de familiaridad que tenga el cliente con el proceso de auditoría:</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a:t>
            </a:r>
            <a:r>
              <a:rPr lang="es-MX" sz="2000" dirty="0" smtClean="0">
                <a:latin typeface="Arial Black" pitchFamily="34" charset="0"/>
              </a:rPr>
              <a:t>a) informar al cliente </a:t>
            </a:r>
            <a:r>
              <a:rPr lang="es-MX" sz="2000" dirty="0" smtClean="0">
                <a:latin typeface="Arial Black" pitchFamily="34" charset="0"/>
              </a:rPr>
              <a:t>que</a:t>
            </a:r>
            <a:r>
              <a:rPr lang="es-MX" sz="2000" dirty="0" smtClean="0">
                <a:latin typeface="Arial Black" pitchFamily="34" charset="0"/>
              </a:rPr>
              <a:t> </a:t>
            </a:r>
            <a:r>
              <a:rPr lang="es-MX" sz="2000" dirty="0" smtClean="0">
                <a:latin typeface="Arial Black" pitchFamily="34" charset="0"/>
              </a:rPr>
              <a:t>las evidencias de auditorías reunidas se basan en un muestreo de la información,  lo que introduce, de hecho, un elemento de incertidumbre;</a:t>
            </a:r>
          </a:p>
          <a:p>
            <a:pPr marL="548640" indent="-411480" eaLnBrk="1" fontAlgn="auto" hangingPunct="1">
              <a:spcAft>
                <a:spcPts val="0"/>
              </a:spcAft>
              <a:buClr>
                <a:schemeClr val="tx1">
                  <a:shade val="95000"/>
                </a:schemeClr>
              </a:buClr>
              <a:buFont typeface="Wingdings 2"/>
              <a:buChar char=""/>
              <a:defRPr/>
            </a:pPr>
            <a:r>
              <a:rPr lang="es-MX" sz="2000" dirty="0" smtClean="0">
                <a:latin typeface="Arial Black" pitchFamily="34" charset="0"/>
              </a:rPr>
              <a:t>b) el método y el marco temporal utilizados para presentar la información, incluyendo la categorización de los hallazgos de auditoría;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05716E81-1635-4E47-8844-74838AA46E07}" type="slidenum">
              <a:rPr lang="en-US"/>
              <a:pPr>
                <a:defRPr/>
              </a:pPr>
              <a:t>5</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dirty="0" smtClean="0">
                <a:solidFill>
                  <a:srgbClr val="FFFF00"/>
                </a:solidFill>
                <a:latin typeface="Arial Black" pitchFamily="34" charset="0"/>
              </a:rPr>
              <a:t>3	 </a:t>
            </a:r>
            <a:r>
              <a:rPr lang="es-MX" sz="2400" dirty="0" smtClean="0">
                <a:solidFill>
                  <a:srgbClr val="FFFF00"/>
                </a:solidFill>
                <a:latin typeface="Arial Black" pitchFamily="34" charset="0"/>
              </a:rPr>
              <a:t>Términos y definiciones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3.6 auditor</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persona que lleva a cabo una auditoría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AAD35161-A2EF-4FAB-8CEC-34D9C68B5216}" type="slidenum">
              <a:rPr lang="en-US"/>
              <a:pPr>
                <a:defRPr/>
              </a:pPr>
              <a:t>50</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524000"/>
            <a:ext cx="82296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9.1.9.8 Realización de la reunión de cierre</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a:t>
            </a:r>
            <a:r>
              <a:rPr lang="es-MX" sz="2000" dirty="0" smtClean="0">
                <a:latin typeface="Arial Black" pitchFamily="34" charset="0"/>
              </a:rPr>
              <a:t>9.1.9.8.2</a:t>
            </a:r>
          </a:p>
          <a:p>
            <a:pPr marL="548640" indent="-411480" eaLnBrk="1" fontAlgn="auto" hangingPunct="1">
              <a:spcAft>
                <a:spcPts val="0"/>
              </a:spcAft>
              <a:buClr>
                <a:schemeClr val="tx1">
                  <a:shade val="95000"/>
                </a:schemeClr>
              </a:buClr>
              <a:buFont typeface="Wingdings 2"/>
              <a:buNone/>
              <a:defRPr/>
            </a:pPr>
            <a:r>
              <a:rPr lang="es-MX" sz="2000" dirty="0" smtClean="0"/>
              <a:t>	</a:t>
            </a:r>
            <a:r>
              <a:rPr lang="es-MX" sz="2000" dirty="0" smtClean="0">
                <a:latin typeface="Arial Black" pitchFamily="34" charset="0"/>
              </a:rPr>
              <a:t>c) el proceso del organismo de certificación para el tratamiento de las no conformidades, incluyendo cualquier consecuencia relativa al estado de la certificación del cliente;</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d) el plazo para que el cliente presente un plan de corrección y acciones correctivas para cualquier no conformidad identificada durante la auditoría;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e) las actividades del organismo de certificación posteriores a la auditoría;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f) la información acerca de los procesos de tratamiento de las quejas y de apelaciones</a:t>
            </a:r>
            <a:r>
              <a:rPr lang="en-US" sz="2000" dirty="0" smtClean="0">
                <a:latin typeface="Arial Black" pitchFamily="34" charset="0"/>
              </a:rPr>
              <a: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D4F7470-E93A-421F-85C8-A0DF11839190}" type="slidenum">
              <a:rPr lang="en-US"/>
              <a:pPr>
                <a:defRPr/>
              </a:pPr>
              <a:t>51</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9.1.9 </a:t>
            </a:r>
            <a:r>
              <a:rPr lang="es-MX" sz="2400" b="1" dirty="0" smtClean="0">
                <a:latin typeface="Arial Black" pitchFamily="34" charset="0"/>
              </a:rPr>
              <a:t>Realización de auditorías in situ</a:t>
            </a:r>
          </a:p>
          <a:p>
            <a:pPr marL="609600" indent="-609600" eaLnBrk="1" fontAlgn="auto" hangingPunct="1">
              <a:spcAft>
                <a:spcPts val="0"/>
              </a:spcAft>
              <a:buClr>
                <a:schemeClr val="tx1">
                  <a:shade val="95000"/>
                </a:schemeClr>
              </a:buClr>
              <a:buFont typeface="Wingdings 2"/>
              <a:buNone/>
              <a:defRPr/>
            </a:pPr>
            <a:r>
              <a:rPr lang="es-MX" sz="2400" b="1" dirty="0" smtClean="0">
                <a:latin typeface="Arial Black" pitchFamily="34" charset="0"/>
              </a:rPr>
              <a:t>	9.1.9.8 Realización de la reunión de cierre</a:t>
            </a:r>
          </a:p>
          <a:p>
            <a:pPr marL="548640" indent="-411480" eaLnBrk="1" fontAlgn="auto" hangingPunct="1">
              <a:spcAft>
                <a:spcPts val="0"/>
              </a:spcAft>
              <a:buClr>
                <a:schemeClr val="tx1">
                  <a:shade val="95000"/>
                </a:schemeClr>
              </a:buClr>
              <a:buFont typeface="Wingdings 2"/>
              <a:buNone/>
              <a:defRPr/>
            </a:pPr>
            <a:r>
              <a:rPr lang="es-MX" sz="1600" dirty="0" smtClean="0">
                <a:latin typeface="Arial Black" pitchFamily="34" charset="0"/>
              </a:rPr>
              <a:t>	</a:t>
            </a:r>
            <a:r>
              <a:rPr lang="es-MX" sz="2000" dirty="0" smtClean="0">
                <a:latin typeface="Arial Black" pitchFamily="34" charset="0"/>
              </a:rPr>
              <a:t>9.1.9.8.3 El cliente debe tener la posibilidad de hacer preguntas. Las diferencias de opinión acerca de los hallazgos o las conclusiones de la auditoría entre el equipo auditor y el cliente deben discutirse y, en la medida de lo posible, deben resolverse. Las diferencias de opinión que no se resuelven deben registrarse y remitirse al organismo de certificación.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C661C18F-12A6-453A-95D7-6DEE46BC9DFA}" type="slidenum">
              <a:rPr lang="en-US"/>
              <a:pPr>
                <a:defRPr/>
              </a:pPr>
              <a:t>52</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600200"/>
            <a:ext cx="8229600" cy="4709160"/>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9.1.10 </a:t>
            </a:r>
            <a:r>
              <a:rPr lang="es-MX" sz="2400" b="1" dirty="0" smtClean="0">
                <a:latin typeface="Arial Black" pitchFamily="34" charset="0"/>
              </a:rPr>
              <a:t>Informe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9.1.10.1 </a:t>
            </a:r>
            <a:r>
              <a:rPr lang="es-MX" sz="2400" dirty="0" smtClean="0">
                <a:solidFill>
                  <a:srgbClr val="FFFF00"/>
                </a:solidFill>
                <a:latin typeface="Arial Black" pitchFamily="34" charset="0"/>
              </a:rPr>
              <a:t>El organismo de certificación debe proporcionar un informe escrito de cada auditoría. </a:t>
            </a:r>
            <a:r>
              <a:rPr lang="es-MX" sz="2400" strike="sngStrike" dirty="0" smtClean="0">
                <a:solidFill>
                  <a:srgbClr val="FFFF00"/>
                </a:solidFill>
                <a:latin typeface="Arial Black" pitchFamily="34" charset="0"/>
              </a:rPr>
              <a:t>El informe debe estar de acuerdo con los lineamientos descritos en la guía ISO 19011. </a:t>
            </a:r>
            <a:r>
              <a:rPr lang="es-MX" sz="2400" dirty="0" smtClean="0">
                <a:solidFill>
                  <a:srgbClr val="FFFF00"/>
                </a:solidFill>
                <a:latin typeface="Arial Black" pitchFamily="34" charset="0"/>
              </a:rPr>
              <a:t>El equipo auditor puede identificar oportunidades de mejora, pero no debe recomendar soluciones específicas. El organismo de certificación debe mantener propiedad del informe de auditoría.</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FA3FC04D-F9E9-476D-8AC3-76D227715BC5}" type="slidenum">
              <a:rPr lang="en-US"/>
              <a:pPr>
                <a:defRPr/>
              </a:pPr>
              <a:t>53</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9.1.10 </a:t>
            </a:r>
            <a:r>
              <a:rPr lang="es-MX" sz="2400" b="1" dirty="0" smtClean="0">
                <a:latin typeface="Arial Black" pitchFamily="34" charset="0"/>
              </a:rPr>
              <a:t>Informe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9.1.10.2 El líder del equipo auditor debe asegurar que se prepara el informe de auditoría y debe ser responsable de su contenido. El informe de auditoría debe proporcionar un registro completo, exacto, claro y conciso de la auditoría que permita tomar una decisión informada y debe incluir o hacer referencia a lo siguiente: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2552E65D-4EF9-4478-B99A-F2CDCDF98C0E}" type="slidenum">
              <a:rPr lang="en-US"/>
              <a:pPr>
                <a:defRPr/>
              </a:pPr>
              <a:t>54</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9.1.10 </a:t>
            </a:r>
            <a:r>
              <a:rPr lang="es-MX" sz="2400" b="1" dirty="0" smtClean="0">
                <a:latin typeface="Arial Black" pitchFamily="34" charset="0"/>
              </a:rPr>
              <a:t>Informe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9.1.10.2</a:t>
            </a:r>
          </a:p>
          <a:p>
            <a:pPr marL="548640" indent="-411480" eaLnBrk="1" fontAlgn="auto" hangingPunct="1">
              <a:spcAft>
                <a:spcPts val="0"/>
              </a:spcAft>
              <a:buClr>
                <a:schemeClr val="tx1">
                  <a:shade val="95000"/>
                </a:schemeClr>
              </a:buClr>
              <a:buFont typeface="Wingdings 2"/>
              <a:buChar char=""/>
              <a:defRPr/>
            </a:pPr>
            <a:r>
              <a:rPr lang="es-MX" sz="2000" dirty="0" smtClean="0">
                <a:latin typeface="Arial Black" pitchFamily="34" charset="0"/>
              </a:rPr>
              <a:t>a) la identificación del organismo de certificación;</a:t>
            </a:r>
          </a:p>
          <a:p>
            <a:pPr marL="548640" indent="-411480" eaLnBrk="1" fontAlgn="auto" hangingPunct="1">
              <a:spcAft>
                <a:spcPts val="0"/>
              </a:spcAft>
              <a:buClr>
                <a:schemeClr val="tx1">
                  <a:shade val="95000"/>
                </a:schemeClr>
              </a:buClr>
              <a:buFont typeface="Wingdings 2"/>
              <a:buChar char=""/>
              <a:defRPr/>
            </a:pPr>
            <a:r>
              <a:rPr lang="es-MX" sz="2000" dirty="0" smtClean="0">
                <a:latin typeface="Arial Black" pitchFamily="34" charset="0"/>
              </a:rPr>
              <a:t>b) el nombre y la dirección del cliente y del representante de la dirección del cliente;</a:t>
            </a:r>
            <a:endParaRPr lang="es-MX" sz="2000"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c) el tipo de auditoría (por ejemplo, auditoría inicial, de seguimiento o de renovación de la certificación);</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d) los criterios de la auditoría;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e) los objetivos de la auditoría;</a:t>
            </a:r>
          </a:p>
          <a:p>
            <a:pPr marL="548640" indent="-411480" eaLnBrk="1" fontAlgn="auto" hangingPunct="1">
              <a:spcAft>
                <a:spcPts val="0"/>
              </a:spcAft>
              <a:buClr>
                <a:schemeClr val="tx1">
                  <a:shade val="95000"/>
                </a:schemeClr>
              </a:buClr>
              <a:buFont typeface="Wingdings 2"/>
              <a:buNone/>
              <a:defRPr/>
            </a:pPr>
            <a:r>
              <a:rPr lang="en-US" sz="2000" dirty="0" smtClean="0">
                <a:latin typeface="Arial Black" pitchFamily="34" charset="0"/>
              </a:rPr>
              <a:t>	</a:t>
            </a:r>
            <a:endParaRPr lang="en-US" sz="2000"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0C3C1714-30EC-4049-9331-B9FB3FF6FF98}" type="slidenum">
              <a:rPr lang="en-US"/>
              <a:pPr>
                <a:defRPr/>
              </a:pPr>
              <a:t>55</a:t>
            </a:fld>
            <a:endParaRPr lang="en-US"/>
          </a:p>
        </p:txBody>
      </p:sp>
      <p:sp>
        <p:nvSpPr>
          <p:cNvPr id="55298" name="Rectangle 2"/>
          <p:cNvSpPr>
            <a:spLocks noGrp="1" noChangeArrowheads="1"/>
          </p:cNvSpPr>
          <p:nvPr>
            <p:ph type="title"/>
          </p:nvPr>
        </p:nvSpPr>
        <p:spPr>
          <a:xfrm>
            <a:off x="457200" y="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143000"/>
            <a:ext cx="84582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9.1.10 </a:t>
            </a:r>
            <a:r>
              <a:rPr lang="es-MX" sz="2400" b="1" dirty="0" smtClean="0">
                <a:latin typeface="Arial Black" pitchFamily="34" charset="0"/>
              </a:rPr>
              <a:t>Informe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9.1.10.2</a:t>
            </a:r>
          </a:p>
          <a:p>
            <a:pPr marL="548640" indent="-411480" eaLnBrk="1" fontAlgn="auto" hangingPunct="1">
              <a:spcAft>
                <a:spcPts val="0"/>
              </a:spcAft>
              <a:buClr>
                <a:schemeClr val="tx1">
                  <a:shade val="95000"/>
                </a:schemeClr>
              </a:buClr>
              <a:buFont typeface="Wingdings 2"/>
              <a:buNone/>
              <a:defRPr/>
            </a:pPr>
            <a:r>
              <a:rPr lang="es-MX" sz="2400" dirty="0" smtClean="0"/>
              <a:t>	</a:t>
            </a:r>
            <a:r>
              <a:rPr lang="es-MX" sz="2000" dirty="0" smtClean="0">
                <a:latin typeface="Arial Black" pitchFamily="34" charset="0"/>
              </a:rPr>
              <a:t> f) el alcance de la auditoría, particularmente la identificación de las unidades organizacionales o funcionales o los procesos auditados, así como la duración de la auditoría;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g) la identificación del líder del equipo auditor, los miembros del equipo auditor y cualquier persona acompañante;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h) las fechas y lugares en los que se realizaron las actividades de auditoría (in situ o fuera);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i) los hallazgos, las evidencias, y las conclusiones de la auditoría, coherentes con los requisitos del tipo de auditoría;</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j) cualquier problema no resuelto, si fuera identificado</a:t>
            </a:r>
            <a:r>
              <a:rPr lang="en-US" sz="2000" dirty="0" smtClean="0">
                <a:latin typeface="Arial Black" pitchFamily="34" charset="0"/>
              </a:rPr>
              <a:t>.</a:t>
            </a:r>
            <a:endParaRPr lang="en-US" sz="2000"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04EE0AB7-1851-4DA4-84D4-C96567CA9723}" type="slidenum">
              <a:rPr lang="en-US"/>
              <a:pPr>
                <a:defRPr/>
              </a:pPr>
              <a:t>56</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9.1.12 </a:t>
            </a:r>
            <a:r>
              <a:rPr lang="es-MX" sz="2400" b="1" dirty="0" smtClean="0">
                <a:latin typeface="Arial Black" pitchFamily="34" charset="0"/>
              </a:rPr>
              <a:t>Eficacia de las correcciones y acciones correctivas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000" dirty="0" smtClean="0">
                <a:solidFill>
                  <a:srgbClr val="FFFF00"/>
                </a:solidFill>
                <a:latin typeface="Arial Black" pitchFamily="34" charset="0"/>
              </a:rPr>
              <a:t>El organismo de certificación debe revisar las correcciones, identificar las causas y las acciones correctivas enviadas por el cliente para determinar si son aceptables. </a:t>
            </a:r>
            <a:r>
              <a:rPr lang="es-MX" sz="2000" dirty="0" smtClean="0">
                <a:latin typeface="Arial Black" pitchFamily="34" charset="0"/>
              </a:rPr>
              <a:t>El organismo de certificación debe verificar la eficacia de cualquier corrección y acción correctiva tomada. Se deben registrar las evidencias obtenidas que confirmen la resolución de las no conformidades. Se debe informar al cliente del resultado de la revisión y de la verificación. </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endParaRPr lang="es-MX" sz="1800"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33735E18-12AC-4476-AE14-1763A40000CC}" type="slidenum">
              <a:rPr lang="en-US"/>
              <a:pPr>
                <a:defRPr/>
              </a:pPr>
              <a:t>57</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9.1.12 </a:t>
            </a:r>
            <a:r>
              <a:rPr lang="es-MX" sz="2400" b="1" dirty="0" smtClean="0">
                <a:latin typeface="Arial Black" pitchFamily="34" charset="0"/>
              </a:rPr>
              <a:t>Eficacia de las correcciones y acciones correctivas</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endParaRPr lang="es-MX" sz="20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sz="2000" dirty="0" smtClean="0">
                <a:latin typeface="Arial Black" pitchFamily="34" charset="0"/>
              </a:rPr>
              <a:t>NOTA La verificación de la eficacia de la corrección y de la acción correctiva puede realizarse sobre la base de una revisión de la documentación enviada por el cliente, o cuando sea necesario, por una verificación in situ. </a:t>
            </a:r>
            <a:endParaRPr lang="es-MX" sz="2000"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D6628001-FACE-409D-BE97-95C8A5185B1F}" type="slidenum">
              <a:rPr lang="en-US"/>
              <a:pPr>
                <a:defRPr/>
              </a:pPr>
              <a:t>58</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b="1" dirty="0" smtClean="0">
                <a:solidFill>
                  <a:srgbClr val="FFFF00"/>
                </a:solidFill>
                <a:latin typeface="Arial Black" pitchFamily="34" charset="0"/>
              </a:rPr>
              <a:t>9	</a:t>
            </a:r>
            <a:r>
              <a:rPr lang="en-US" sz="2400" b="1" dirty="0" smtClean="0">
                <a:solidFill>
                  <a:srgbClr val="FFFF00"/>
                </a:solidFill>
                <a:latin typeface="Arial Black" pitchFamily="34" charset="0"/>
              </a:rPr>
              <a:t>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b="1" dirty="0" smtClean="0">
                <a:solidFill>
                  <a:srgbClr val="FFFF00"/>
                </a:solidFill>
                <a:latin typeface="Arial Black" pitchFamily="34" charset="0"/>
              </a:rPr>
              <a:t>9.1.13 </a:t>
            </a:r>
            <a:r>
              <a:rPr lang="es-MX" b="1" dirty="0" smtClean="0">
                <a:latin typeface="Arial Black" pitchFamily="34" charset="0"/>
              </a:rPr>
              <a:t>Auditorías adicionales</a:t>
            </a:r>
            <a:endParaRPr lang="es-MX"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B60C20B8-548E-4B3D-A51A-812E90CB4996}" type="slidenum">
              <a:rPr lang="en-US"/>
              <a:pPr>
                <a:defRPr/>
              </a:pPr>
              <a:t>59</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b="1" dirty="0" smtClean="0">
                <a:solidFill>
                  <a:srgbClr val="FFFF00"/>
                </a:solidFill>
                <a:latin typeface="Arial Black" pitchFamily="34" charset="0"/>
              </a:rPr>
              <a:t>9	</a:t>
            </a:r>
            <a:r>
              <a:rPr lang="en-US" sz="2400" b="1" dirty="0" smtClean="0">
                <a:solidFill>
                  <a:srgbClr val="FFFF00"/>
                </a:solidFill>
                <a:latin typeface="Arial Black" pitchFamily="34" charset="0"/>
              </a:rPr>
              <a:t>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b="1" dirty="0" smtClean="0">
                <a:solidFill>
                  <a:srgbClr val="FFFF00"/>
                </a:solidFill>
                <a:latin typeface="Arial Black" pitchFamily="34" charset="0"/>
              </a:rPr>
              <a:t>9.1.14</a:t>
            </a:r>
            <a:r>
              <a:rPr lang="es-MX" b="1" dirty="0" smtClean="0">
                <a:latin typeface="Arial Black" pitchFamily="34" charset="0"/>
              </a:rPr>
              <a:t> Decisión de certificación</a:t>
            </a:r>
            <a:endParaRPr lang="es-MX"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87213836-29D5-4695-B7EC-41E6D4FD475D}" type="slidenum">
              <a:rPr lang="en-US"/>
              <a:pPr>
                <a:defRPr/>
              </a:pPr>
              <a:t>6</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dirty="0" smtClean="0">
                <a:solidFill>
                  <a:srgbClr val="FFFF00"/>
                </a:solidFill>
                <a:latin typeface="Arial Black" pitchFamily="34" charset="0"/>
              </a:rPr>
              <a:t>3	 </a:t>
            </a:r>
            <a:r>
              <a:rPr lang="es-MX" sz="2400" dirty="0" smtClean="0">
                <a:solidFill>
                  <a:srgbClr val="FFFF00"/>
                </a:solidFill>
                <a:latin typeface="Arial Black" pitchFamily="34" charset="0"/>
              </a:rPr>
              <a:t>Términos y definiciones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3.8 guía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dirty="0" smtClean="0">
                <a:latin typeface="Arial Black" pitchFamily="34" charset="0"/>
              </a:rPr>
              <a:t>persona designada por el cliente para asistir al equipo auditor. </a:t>
            </a:r>
            <a:endParaRPr lang="es-MX" sz="2400" b="1" dirty="0" smtClean="0">
              <a:latin typeface="Arial Black" pitchFamily="34"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65B8D054-38B5-47FA-928A-4A1A1735E31D}" type="slidenum">
              <a:rPr lang="en-US"/>
              <a:pPr>
                <a:defRPr/>
              </a:pPr>
              <a:t>60</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Autofit/>
          </a:bodyPr>
          <a:lstStyle/>
          <a:p>
            <a:pPr marL="609600" indent="-609600" eaLnBrk="1" fontAlgn="auto" hangingPunct="1">
              <a:spcAft>
                <a:spcPts val="0"/>
              </a:spcAft>
              <a:buClr>
                <a:schemeClr val="tx1">
                  <a:shade val="95000"/>
                </a:schemeClr>
              </a:buClr>
              <a:buFont typeface="Wingdings 2"/>
              <a:buNone/>
              <a:defRPr/>
            </a:pPr>
            <a:r>
              <a:rPr lang="en-US" b="1" dirty="0" smtClean="0">
                <a:solidFill>
                  <a:srgbClr val="FFFF00"/>
                </a:solidFill>
                <a:latin typeface="Arial Black" pitchFamily="34" charset="0"/>
              </a:rPr>
              <a:t>9	</a:t>
            </a:r>
            <a:r>
              <a:rPr lang="en-US" sz="2400" b="1" dirty="0" smtClean="0">
                <a:solidFill>
                  <a:srgbClr val="FFFF00"/>
                </a:solidFill>
                <a:latin typeface="Arial Black" pitchFamily="34" charset="0"/>
              </a:rPr>
              <a:t>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b="1" dirty="0" smtClean="0">
                <a:solidFill>
                  <a:srgbClr val="FFFF00"/>
                </a:solidFill>
                <a:latin typeface="Arial Black" pitchFamily="34" charset="0"/>
              </a:rPr>
              <a:t>9.1.15 </a:t>
            </a:r>
            <a:r>
              <a:rPr lang="es-MX" b="1" dirty="0" smtClean="0">
                <a:latin typeface="Arial Black" pitchFamily="34" charset="0"/>
              </a:rPr>
              <a:t>Acciones previas a la toma de decisión </a:t>
            </a:r>
            <a:endParaRPr lang="es-MX"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03384A51-91DA-4FBF-B980-A8EBA42A65BF}" type="slidenum">
              <a:rPr lang="en-US"/>
              <a:pPr>
                <a:defRPr/>
              </a:pPr>
              <a:t>61</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381000" y="1447800"/>
            <a:ext cx="8229600" cy="4708525"/>
          </a:xfrm>
        </p:spPr>
        <p:txBody>
          <a:bodyPr>
            <a:noAutofit/>
          </a:bodyPr>
          <a:lstStyle/>
          <a:p>
            <a:pPr marL="609600" indent="-609600" eaLnBrk="1" fontAlgn="auto" hangingPunct="1">
              <a:spcAft>
                <a:spcPts val="0"/>
              </a:spcAft>
              <a:buClr>
                <a:schemeClr val="tx1">
                  <a:shade val="95000"/>
                </a:schemeClr>
              </a:buClr>
              <a:buFont typeface="Wingdings 2"/>
              <a:buNone/>
              <a:defRPr/>
            </a:pPr>
            <a:r>
              <a:rPr lang="en-US" b="1" dirty="0" smtClean="0">
                <a:solidFill>
                  <a:srgbClr val="FFFF00"/>
                </a:solidFill>
                <a:latin typeface="Arial Black" pitchFamily="34" charset="0"/>
              </a:rPr>
              <a:t>9	</a:t>
            </a:r>
            <a:r>
              <a:rPr lang="en-US" sz="2400" b="1" dirty="0" smtClean="0">
                <a:solidFill>
                  <a:srgbClr val="FFFF00"/>
                </a:solidFill>
                <a:latin typeface="Arial Black" pitchFamily="34" charset="0"/>
              </a:rPr>
              <a:t> </a:t>
            </a:r>
            <a:r>
              <a:rPr lang="es-MX" sz="2400" b="1" dirty="0" smtClean="0">
                <a:solidFill>
                  <a:srgbClr val="FFFF00"/>
                </a:solidFill>
                <a:latin typeface="Arial Black" pitchFamily="34" charset="0"/>
              </a:rPr>
              <a:t>Requisitos relativos a los Procesos </a:t>
            </a:r>
            <a:r>
              <a:rPr lang="es-MX" sz="2400" b="1" dirty="0" smtClean="0">
                <a:latin typeface="Arial Black" pitchFamily="34" charset="0"/>
              </a:rPr>
              <a:t>	</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400" b="1" dirty="0" smtClean="0">
                <a:solidFill>
                  <a:srgbClr val="FFFF00"/>
                </a:solidFill>
                <a:latin typeface="Arial Black" pitchFamily="34" charset="0"/>
              </a:rPr>
              <a:t>9.2 Auditoría inicial y certificación</a:t>
            </a: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9.2.1 Solicitud</a:t>
            </a: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9.2.2 Revisión de la solicitud</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a:t>
            </a:r>
            <a:r>
              <a:rPr lang="es-MX" sz="2000" dirty="0" smtClean="0">
                <a:latin typeface="Arial Black" pitchFamily="34" charset="0"/>
              </a:rPr>
              <a:t>9.2.2.2 Después de la revisión de la solicitud, el organismo de certificación debe aceptar o bien rechazar la solicitud de certificación. Cuando el organismo de certificación rechaza una solicitud de certificación como resultado de la revisión, debe documentar las razones de su rechazo e indicarlas claramente al cliente. </a:t>
            </a:r>
          </a:p>
          <a:p>
            <a:pPr marL="548640" indent="-411480" eaLnBrk="1" fontAlgn="auto" hangingPunct="1">
              <a:spcAft>
                <a:spcPts val="0"/>
              </a:spcAft>
              <a:buClr>
                <a:schemeClr val="tx1">
                  <a:shade val="95000"/>
                </a:schemeClr>
              </a:buClr>
              <a:buFont typeface="Wingdings 2"/>
              <a:buNone/>
              <a:defRPr/>
            </a:pPr>
            <a:r>
              <a:rPr lang="es-MX" sz="2000" dirty="0" smtClean="0">
                <a:latin typeface="Arial Black" pitchFamily="34" charset="0"/>
              </a:rPr>
              <a:t>		</a:t>
            </a:r>
            <a:r>
              <a:rPr lang="es-MX" sz="1800" dirty="0" smtClean="0">
                <a:latin typeface="Arial Black" pitchFamily="34" charset="0"/>
              </a:rPr>
              <a:t>NOTA Al rechazar una solicitud de certificación, el organismo de certificación debería tener cuidado para no actuar contradiciendo los principios establecidos en el capítulo 4.</a:t>
            </a:r>
            <a:endParaRPr lang="es-MX" sz="1800"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5435E538-4D24-432A-92AB-A56B92DC0077}" type="slidenum">
              <a:rPr lang="en-US"/>
              <a:pPr>
                <a:defRPr/>
              </a:pPr>
              <a:t>62</a:t>
            </a:fld>
            <a:endParaRPr lang="en-US"/>
          </a:p>
        </p:txBody>
      </p:sp>
      <p:sp>
        <p:nvSpPr>
          <p:cNvPr id="55298" name="Rectangle 2"/>
          <p:cNvSpPr>
            <a:spLocks noGrp="1" noChangeArrowheads="1"/>
          </p:cNvSpPr>
          <p:nvPr>
            <p:ph type="title"/>
          </p:nvPr>
        </p:nvSpPr>
        <p:spPr>
          <a:xfrm>
            <a:off x="457200" y="152400"/>
            <a:ext cx="8229600" cy="1143000"/>
          </a:xfrm>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a:xfrm>
            <a:off x="457200" y="1295400"/>
            <a:ext cx="8534400" cy="4709160"/>
          </a:xfrm>
        </p:spPr>
        <p:txBody>
          <a:bodyPr>
            <a:noAutofit/>
          </a:bodyPr>
          <a:lstStyle/>
          <a:p>
            <a:pPr marL="548640" indent="-41148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10 </a:t>
            </a:r>
            <a:r>
              <a:rPr lang="es-MX" sz="2400" b="1" dirty="0" smtClean="0">
                <a:solidFill>
                  <a:srgbClr val="FFFF00"/>
                </a:solidFill>
                <a:latin typeface="Arial Black" pitchFamily="34" charset="0"/>
              </a:rPr>
              <a:t>Requisitos relativos al sistema de gestión de los organismos de certificación </a:t>
            </a: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10.2 Opción 1: Requisitos del sistema de gestión de acuerdo con la norma ISO 9001</a:t>
            </a:r>
          </a:p>
          <a:p>
            <a:pPr marL="548640" indent="-41148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a:t>
            </a:r>
            <a:r>
              <a:rPr lang="es-MX" sz="2400" b="1" strike="sngStrike" dirty="0" smtClean="0">
                <a:solidFill>
                  <a:srgbClr val="FFFF00"/>
                </a:solidFill>
                <a:latin typeface="Arial Black" pitchFamily="34" charset="0"/>
              </a:rPr>
              <a:t>10.2.5 Diseño y desarrollo </a:t>
            </a:r>
          </a:p>
          <a:p>
            <a:pPr marL="548640" indent="-411480" eaLnBrk="1" fontAlgn="auto" hangingPunct="1">
              <a:spcAft>
                <a:spcPts val="0"/>
              </a:spcAft>
              <a:buClr>
                <a:schemeClr val="tx1">
                  <a:shade val="95000"/>
                </a:schemeClr>
              </a:buClr>
              <a:buFont typeface="Wingdings 2"/>
              <a:buNone/>
              <a:defRPr/>
            </a:pPr>
            <a:r>
              <a:rPr lang="es-MX" sz="2400" strike="sngStrike" dirty="0" smtClean="0">
                <a:solidFill>
                  <a:srgbClr val="FFFF00"/>
                </a:solidFill>
                <a:latin typeface="Arial Black" pitchFamily="34" charset="0"/>
              </a:rPr>
              <a:t>	Para la aplicación de los requisitos del ISO 9001, cuando se desarrolle un nuevo esquema del sistema de gestión de certificación, o se adapte un existente a circunstancias especiales, el organismo de certificación debe asegurar que los lineamientos descritos en la guía ISO 19011, y los que sean apropiados a situaciones de tercera parte, son incluidos como entradas del diseño.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ABBBE0B8-6AAB-43B5-8B73-2435080C5978}" type="slidenum">
              <a:rPr lang="en-US"/>
              <a:pPr>
                <a:defRPr/>
              </a:pPr>
              <a:t>7</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dirty="0" smtClean="0">
                <a:solidFill>
                  <a:srgbClr val="FFFF00"/>
                </a:solidFill>
                <a:latin typeface="Arial Black" pitchFamily="34" charset="0"/>
              </a:rPr>
              <a:t>3	 </a:t>
            </a:r>
            <a:r>
              <a:rPr lang="es-MX" sz="2400" dirty="0" smtClean="0">
                <a:solidFill>
                  <a:srgbClr val="FFFF00"/>
                </a:solidFill>
                <a:latin typeface="Arial Black" pitchFamily="34" charset="0"/>
              </a:rPr>
              <a:t>Términos y definiciones</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3.9 observador</a:t>
            </a: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persona que acompaña al equipo auditor, pero que no audita. </a:t>
            </a:r>
            <a:endParaRPr lang="es-MX" sz="2400" b="1" dirty="0" smtClean="0">
              <a:latin typeface="Arial Black"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1471481A-6321-4F18-9C94-55FF26208114}" type="slidenum">
              <a:rPr lang="en-US"/>
              <a:pPr>
                <a:defRPr/>
              </a:pPr>
              <a:t>8</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a:bodyPr>
          <a:lstStyle/>
          <a:p>
            <a:pPr marL="609600" indent="-609600" eaLnBrk="1" fontAlgn="auto" hangingPunct="1">
              <a:spcAft>
                <a:spcPts val="0"/>
              </a:spcAft>
              <a:buClr>
                <a:schemeClr val="tx1">
                  <a:shade val="95000"/>
                </a:schemeClr>
              </a:buClr>
              <a:buFont typeface="Wingdings 2"/>
              <a:buNone/>
              <a:defRPr/>
            </a:pPr>
            <a:r>
              <a:rPr lang="en-US" sz="2400" b="1" dirty="0" smtClean="0">
                <a:solidFill>
                  <a:srgbClr val="FFFF00"/>
                </a:solidFill>
                <a:latin typeface="Arial Black" pitchFamily="34" charset="0"/>
              </a:rPr>
              <a:t>9	</a:t>
            </a:r>
            <a:r>
              <a:rPr lang="es-MX" sz="2400" b="1" dirty="0" smtClean="0">
                <a:solidFill>
                  <a:srgbClr val="FFFF00"/>
                </a:solidFill>
                <a:latin typeface="Arial Black" pitchFamily="34" charset="0"/>
              </a:rPr>
              <a:t>Requisitos relativos a los Procesos</a:t>
            </a:r>
          </a:p>
          <a:p>
            <a:pPr marL="609600" indent="-609600" eaLnBrk="1" fontAlgn="auto" hangingPunct="1">
              <a:spcAft>
                <a:spcPts val="0"/>
              </a:spcAft>
              <a:buClr>
                <a:schemeClr val="tx1">
                  <a:shade val="95000"/>
                </a:schemeClr>
              </a:buClr>
              <a:buFont typeface="Wingdings 2"/>
              <a:buNone/>
              <a:defRPr/>
            </a:pPr>
            <a:r>
              <a:rPr lang="es-MX" sz="2400" b="1" dirty="0" smtClean="0">
                <a:solidFill>
                  <a:srgbClr val="FFFF00"/>
                </a:solidFill>
                <a:latin typeface="Arial Black" pitchFamily="34" charset="0"/>
              </a:rPr>
              <a:t>	9.1 Requisitos generales</a:t>
            </a:r>
          </a:p>
          <a:p>
            <a:pPr marL="548640" indent="-411480" eaLnBrk="1" fontAlgn="auto" hangingPunct="1">
              <a:spcAft>
                <a:spcPts val="0"/>
              </a:spcAft>
              <a:buClr>
                <a:schemeClr val="tx1">
                  <a:shade val="95000"/>
                </a:schemeClr>
              </a:buClr>
              <a:buFont typeface="Wingdings 2"/>
              <a:buNone/>
              <a:defRPr/>
            </a:pPr>
            <a:r>
              <a:rPr lang="es-MX" sz="2400" b="1" dirty="0" smtClean="0"/>
              <a:t>	</a:t>
            </a:r>
            <a:r>
              <a:rPr lang="es-MX" sz="2400" b="1" dirty="0" smtClean="0">
                <a:latin typeface="Arial Black" pitchFamily="34" charset="0"/>
              </a:rPr>
              <a:t>9.1.1 Programa de auditoría</a:t>
            </a:r>
          </a:p>
          <a:p>
            <a:pPr marL="548640" indent="-411480" eaLnBrk="1" fontAlgn="auto" hangingPunct="1">
              <a:spcAft>
                <a:spcPts val="0"/>
              </a:spcAft>
              <a:buClr>
                <a:schemeClr val="tx1">
                  <a:shade val="95000"/>
                </a:schemeClr>
              </a:buClr>
              <a:buFont typeface="Wingdings 2"/>
              <a:buNone/>
              <a:defRPr/>
            </a:pPr>
            <a:r>
              <a:rPr lang="es-MX" sz="2400" b="1" dirty="0" smtClean="0">
                <a:latin typeface="Arial Black" pitchFamily="34" charset="0"/>
              </a:rPr>
              <a:t>	9.1.1.1 Se debe desarrollar un programa de auditoría para el ciclo completo de certificación, a fin de identificar claramente las actividades de auditoría que se requieren para permitir al organismo de certificación verificar que el sistema de gestión del cliente cumple los requisitos de certificación, según las normas o especificaciones elegidas.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p:txBody>
          <a:bodyPr/>
          <a:lstStyle/>
          <a:p>
            <a:pPr>
              <a:defRPr/>
            </a:pPr>
            <a:fld id="{F897AA1D-DF65-4A05-BB15-F1ACCA8726CF}" type="slidenum">
              <a:rPr lang="en-US"/>
              <a:pPr>
                <a:defRPr/>
              </a:pPr>
              <a:t>9</a:t>
            </a:fld>
            <a:endParaRPr lang="en-US"/>
          </a:p>
        </p:txBody>
      </p:sp>
      <p:sp>
        <p:nvSpPr>
          <p:cNvPr id="55298" name="Rectangle 2"/>
          <p:cNvSpPr>
            <a:spLocks noGrp="1" noChangeArrowheads="1"/>
          </p:cNvSpPr>
          <p:nvPr>
            <p:ph type="title"/>
          </p:nvPr>
        </p:nvSpPr>
        <p:spPr/>
        <p:txBody>
          <a:bodyPr>
            <a:normAutofit fontScale="90000"/>
          </a:bodyPr>
          <a:lstStyle/>
          <a:p>
            <a:pPr eaLnBrk="1" fontAlgn="auto" hangingPunct="1">
              <a:spcAft>
                <a:spcPts val="0"/>
              </a:spcAft>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Proceso</a:t>
            </a:r>
            <a:r>
              <a:rPr lang="en-US" sz="4000" dirty="0" smtClean="0">
                <a:latin typeface="Arial Black" pitchFamily="34" charset="0"/>
              </a:rPr>
              <a:t> de </a:t>
            </a:r>
            <a:r>
              <a:rPr lang="en-US" sz="4000" dirty="0" err="1" smtClean="0">
                <a:latin typeface="Arial Black" pitchFamily="34" charset="0"/>
              </a:rPr>
              <a:t>Auditoría</a:t>
            </a:r>
            <a:endParaRPr lang="en-US" sz="4000" dirty="0">
              <a:latin typeface="Arial Black" pitchFamily="34" charset="0"/>
            </a:endParaRPr>
          </a:p>
        </p:txBody>
      </p:sp>
      <p:sp>
        <p:nvSpPr>
          <p:cNvPr id="11268" name="Rectangle 3"/>
          <p:cNvSpPr>
            <a:spLocks noGrp="1" noChangeArrowheads="1"/>
          </p:cNvSpPr>
          <p:nvPr>
            <p:ph type="body" idx="1"/>
          </p:nvPr>
        </p:nvSpPr>
        <p:spPr/>
        <p:txBody>
          <a:bodyPr>
            <a:normAutofit fontScale="70000" lnSpcReduction="20000"/>
          </a:bodyPr>
          <a:lstStyle/>
          <a:p>
            <a:pPr marL="609600" indent="-609600" eaLnBrk="1" fontAlgn="auto" hangingPunct="1">
              <a:spcAft>
                <a:spcPts val="0"/>
              </a:spcAft>
              <a:buClr>
                <a:schemeClr val="tx1">
                  <a:shade val="95000"/>
                </a:schemeClr>
              </a:buClr>
              <a:buFont typeface="Wingdings 2"/>
              <a:buNone/>
              <a:defRPr/>
            </a:pPr>
            <a:r>
              <a:rPr lang="en-US" sz="3400" b="1" dirty="0" smtClean="0">
                <a:solidFill>
                  <a:srgbClr val="FFFF00"/>
                </a:solidFill>
                <a:latin typeface="Arial Black" pitchFamily="34" charset="0"/>
              </a:rPr>
              <a:t>9	</a:t>
            </a:r>
            <a:r>
              <a:rPr lang="en-US" sz="3600" b="1" dirty="0" smtClean="0">
                <a:solidFill>
                  <a:srgbClr val="FFFF00"/>
                </a:solidFill>
                <a:latin typeface="Arial Black" pitchFamily="34" charset="0"/>
              </a:rPr>
              <a:t> </a:t>
            </a:r>
            <a:r>
              <a:rPr lang="es-MX" sz="3600" b="1" dirty="0" smtClean="0">
                <a:solidFill>
                  <a:srgbClr val="FFFF00"/>
                </a:solidFill>
                <a:latin typeface="Arial Black" pitchFamily="34" charset="0"/>
              </a:rPr>
              <a:t>Requisitos relativos a los Procesos</a:t>
            </a:r>
            <a:endParaRPr lang="es-MX" sz="3400" b="1" dirty="0" smtClean="0">
              <a:solidFill>
                <a:srgbClr val="FFFF00"/>
              </a:solidFill>
              <a:latin typeface="Arial Black" pitchFamily="34" charset="0"/>
            </a:endParaRPr>
          </a:p>
          <a:p>
            <a:pPr marL="609600" indent="-609600" eaLnBrk="1" fontAlgn="auto" hangingPunct="1">
              <a:spcAft>
                <a:spcPts val="0"/>
              </a:spcAft>
              <a:buClr>
                <a:schemeClr val="tx1">
                  <a:shade val="95000"/>
                </a:schemeClr>
              </a:buClr>
              <a:buFont typeface="Wingdings 2"/>
              <a:buNone/>
              <a:defRPr/>
            </a:pPr>
            <a:r>
              <a:rPr lang="es-MX" sz="3400" b="1" dirty="0" smtClean="0">
                <a:solidFill>
                  <a:srgbClr val="FFFF00"/>
                </a:solidFill>
                <a:latin typeface="Arial Black" pitchFamily="34" charset="0"/>
              </a:rPr>
              <a:t>	9.1 </a:t>
            </a:r>
            <a:r>
              <a:rPr lang="es-MX" sz="3600" b="1" dirty="0" smtClean="0">
                <a:solidFill>
                  <a:srgbClr val="FFFF00"/>
                </a:solidFill>
                <a:latin typeface="Arial Black" pitchFamily="34" charset="0"/>
              </a:rPr>
              <a:t>Requisitos generales</a:t>
            </a:r>
            <a:endParaRPr lang="es-MX" sz="3400" b="1" dirty="0" smtClean="0">
              <a:solidFill>
                <a:srgbClr val="FFFF00"/>
              </a:solidFill>
              <a:latin typeface="Arial Black" pitchFamily="34" charset="0"/>
            </a:endParaRPr>
          </a:p>
          <a:p>
            <a:pPr marL="609600" indent="-609600" eaLnBrk="1" fontAlgn="auto" hangingPunct="1">
              <a:spcAft>
                <a:spcPts val="0"/>
              </a:spcAft>
              <a:buClr>
                <a:schemeClr val="tx1">
                  <a:shade val="95000"/>
                </a:schemeClr>
              </a:buClr>
              <a:buFont typeface="Wingdings 2"/>
              <a:buNone/>
              <a:defRPr/>
            </a:pPr>
            <a:r>
              <a:rPr lang="es-MX" sz="3400" b="1" dirty="0" smtClean="0">
                <a:latin typeface="Arial Black" pitchFamily="34" charset="0"/>
              </a:rPr>
              <a:t>	9.1.1 </a:t>
            </a:r>
            <a:r>
              <a:rPr lang="es-MX" sz="3600" b="1" dirty="0" smtClean="0">
                <a:latin typeface="Arial Black" pitchFamily="34" charset="0"/>
              </a:rPr>
              <a:t>Programa de auditoría </a:t>
            </a:r>
            <a:endParaRPr lang="es-MX" sz="3400" b="1" dirty="0" smtClean="0">
              <a:solidFill>
                <a:srgbClr val="FFFF00"/>
              </a:solidFill>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s-MX" sz="2400" dirty="0" smtClean="0">
                <a:latin typeface="Arial Black" pitchFamily="34" charset="0"/>
              </a:rPr>
              <a:t>	</a:t>
            </a:r>
            <a:r>
              <a:rPr lang="es-MX" dirty="0" smtClean="0">
                <a:latin typeface="Arial Black" pitchFamily="34" charset="0"/>
              </a:rPr>
              <a:t>9.1.1.2</a:t>
            </a:r>
            <a:r>
              <a:rPr lang="es-MX" dirty="0" smtClean="0"/>
              <a:t>  </a:t>
            </a:r>
            <a:r>
              <a:rPr lang="es-MX" dirty="0" smtClean="0">
                <a:solidFill>
                  <a:srgbClr val="FFFF00"/>
                </a:solidFill>
                <a:latin typeface="Arial Black" pitchFamily="34" charset="0"/>
              </a:rPr>
              <a:t>El programa de auditoría debe incluir una auditoría inicial en dos etapas, auditorías de seguimiento en el primer y segundo año, y una auditoría de renovación de la certificación en el tercer año antes de la caducidad de la certificación. El ciclo de certificación de tres años comienza con la decisión de la certificación o de renovación de la certificación. La determinación del programa de auditoría y cualquier modificación subsiguiente deben tener en cuenta el tamaño de la organización cliente, el alcance y la complejidad de su sistema de gestión y los resultados de auditorías previas.</a:t>
            </a:r>
          </a:p>
          <a:p>
            <a:pPr marL="548640" indent="-411480" eaLnBrk="1" fontAlgn="auto" hangingPunct="1">
              <a:spcAft>
                <a:spcPts val="0"/>
              </a:spcAft>
              <a:buClr>
                <a:schemeClr val="tx1">
                  <a:shade val="95000"/>
                </a:schemeClr>
              </a:buClr>
              <a:buFont typeface="Wingdings 2"/>
              <a:buNone/>
              <a:defRPr/>
            </a:pPr>
            <a:endParaRPr lang="en-US" sz="2400" dirty="0" smtClean="0">
              <a:latin typeface="Arial Black" pitchFamily="34" charset="0"/>
            </a:endParaRPr>
          </a:p>
          <a:p>
            <a:pPr marL="548640" indent="-411480" eaLnBrk="1" fontAlgn="auto" hangingPunct="1">
              <a:spcAft>
                <a:spcPts val="0"/>
              </a:spcAft>
              <a:buClr>
                <a:schemeClr val="tx1">
                  <a:shade val="95000"/>
                </a:schemeClr>
              </a:buClr>
              <a:buFont typeface="Wingdings 2"/>
              <a:buNone/>
              <a:defRPr/>
            </a:pPr>
            <a:r>
              <a:rPr lang="en-US" sz="2400" dirty="0" smtClean="0">
                <a:latin typeface="Arial Black" pitchFamily="34" charset="0"/>
              </a:rPr>
              <a:t>		</a:t>
            </a:r>
            <a:endParaRPr lang="en-US" sz="2400" b="1"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2664</TotalTime>
  <Words>2248</Words>
  <Application>Microsoft Office PowerPoint</Application>
  <PresentationFormat>Presentación en pantalla (4:3)</PresentationFormat>
  <Paragraphs>578</Paragraphs>
  <Slides>62</Slides>
  <Notes>62</Notes>
  <HiddenSlides>0</HiddenSlides>
  <MMClips>0</MMClips>
  <ScaleCrop>false</ScaleCrop>
  <HeadingPairs>
    <vt:vector size="4" baseType="variant">
      <vt:variant>
        <vt:lpstr>Tema</vt:lpstr>
      </vt:variant>
      <vt:variant>
        <vt:i4>1</vt:i4>
      </vt:variant>
      <vt:variant>
        <vt:lpstr>Títulos de diapositiva</vt:lpstr>
      </vt:variant>
      <vt:variant>
        <vt:i4>62</vt:i4>
      </vt:variant>
    </vt:vector>
  </HeadingPairs>
  <TitlesOfParts>
    <vt:vector size="63" baseType="lpstr">
      <vt:lpstr>Apex</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lpstr>ISO/IEC 17021:2011  Proceso de Auditoría</vt:lpstr>
    </vt:vector>
  </TitlesOfParts>
  <Company>ANAB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ISO/IEC 17021:201X Competence</dc:title>
  <dc:creator> </dc:creator>
  <cp:lastModifiedBy>Usuario</cp:lastModifiedBy>
  <cp:revision>244</cp:revision>
  <dcterms:created xsi:type="dcterms:W3CDTF">2010-10-31T07:28:30Z</dcterms:created>
  <dcterms:modified xsi:type="dcterms:W3CDTF">2011-06-15T21:20:23Z</dcterms:modified>
</cp:coreProperties>
</file>